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95" r:id="rId2"/>
    <p:sldId id="406" r:id="rId3"/>
    <p:sldId id="396" r:id="rId4"/>
    <p:sldId id="399" r:id="rId5"/>
    <p:sldId id="427" r:id="rId6"/>
    <p:sldId id="428" r:id="rId7"/>
    <p:sldId id="429" r:id="rId8"/>
    <p:sldId id="408" r:id="rId9"/>
    <p:sldId id="415" r:id="rId10"/>
    <p:sldId id="416" r:id="rId11"/>
    <p:sldId id="409" r:id="rId12"/>
    <p:sldId id="417" r:id="rId13"/>
    <p:sldId id="421" r:id="rId14"/>
    <p:sldId id="422" r:id="rId15"/>
    <p:sldId id="423" r:id="rId16"/>
    <p:sldId id="424" r:id="rId17"/>
    <p:sldId id="418" r:id="rId18"/>
    <p:sldId id="430" r:id="rId19"/>
    <p:sldId id="431" r:id="rId20"/>
    <p:sldId id="426" r:id="rId21"/>
    <p:sldId id="489" r:id="rId22"/>
    <p:sldId id="420" r:id="rId23"/>
    <p:sldId id="432" r:id="rId24"/>
    <p:sldId id="433" r:id="rId25"/>
    <p:sldId id="434" r:id="rId26"/>
    <p:sldId id="435" r:id="rId27"/>
    <p:sldId id="490" r:id="rId28"/>
    <p:sldId id="438" r:id="rId29"/>
    <p:sldId id="440" r:id="rId30"/>
    <p:sldId id="475" r:id="rId31"/>
    <p:sldId id="448" r:id="rId32"/>
    <p:sldId id="449" r:id="rId33"/>
    <p:sldId id="473" r:id="rId34"/>
    <p:sldId id="455" r:id="rId35"/>
    <p:sldId id="456" r:id="rId36"/>
    <p:sldId id="460" r:id="rId37"/>
    <p:sldId id="461" r:id="rId38"/>
    <p:sldId id="474" r:id="rId39"/>
    <p:sldId id="464" r:id="rId40"/>
    <p:sldId id="465" r:id="rId41"/>
    <p:sldId id="466" r:id="rId42"/>
    <p:sldId id="471" r:id="rId43"/>
    <p:sldId id="472" r:id="rId44"/>
    <p:sldId id="476" r:id="rId45"/>
    <p:sldId id="477" r:id="rId46"/>
    <p:sldId id="478" r:id="rId47"/>
    <p:sldId id="479" r:id="rId48"/>
    <p:sldId id="480" r:id="rId49"/>
    <p:sldId id="481" r:id="rId50"/>
    <p:sldId id="482" r:id="rId51"/>
    <p:sldId id="483" r:id="rId52"/>
    <p:sldId id="484" r:id="rId53"/>
    <p:sldId id="485" r:id="rId54"/>
    <p:sldId id="486" r:id="rId55"/>
    <p:sldId id="487" r:id="rId56"/>
    <p:sldId id="488" r:id="rId57"/>
  </p:sldIdLst>
  <p:sldSz cx="9144000" cy="6858000" type="screen4x3"/>
  <p:notesSz cx="9309100" cy="6954838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FF"/>
    <a:srgbClr val="FF0000"/>
    <a:srgbClr val="FF6600"/>
    <a:srgbClr val="9BBB59"/>
    <a:srgbClr val="BCBC56"/>
    <a:srgbClr val="BD9B53"/>
    <a:srgbClr val="E8D9D0"/>
    <a:srgbClr val="BF7750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9252" autoAdjust="0"/>
  </p:normalViewPr>
  <p:slideViewPr>
    <p:cSldViewPr>
      <p:cViewPr>
        <p:scale>
          <a:sx n="60" d="100"/>
          <a:sy n="60" d="100"/>
        </p:scale>
        <p:origin x="-163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Sofia\Dropbox\Costo%20laboral%20Fehgra\datos%20ocde%20costo%20labor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trabajos\Impuestos%20al%20trabajo\calculos%20oct%202017\salario%20promedio%20por%20pai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Sofia\Dropbox\Costo%20laboral%20Fehgra\datos%20ocde%20costo%20labor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trabajos\Impuestos%20al%20trabajo\calculos%20oct%202017\salario%20promedio%20por%20pai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Sofia\Dropbox\Costo%20laboral%20Fehgra\datos%20ocde%20costo%20laboral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d25247850\Dropbox\Costo%20laboral%20Fehgra\Informalidad%20laboral%20por%20sector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iarafpdc01\IARAF\Base%20de%20datos\Macro\Bruno\Downloads\Temas\deuda\Evoluci&#243;n%20Stock%20de%20deuda%20(Sofi)-------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iarafpdc01\IARAF\Base%20de%20datos\Macro\Bruno\Downloads\Temas\BCRA\Deficit%20y%20emision\seriese%20---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AR" sz="1800" b="1" dirty="0"/>
              <a:t>Aportes y Contribuciones salariales </a:t>
            </a:r>
            <a:r>
              <a:rPr lang="es-AR" sz="1800" b="1" dirty="0" smtClean="0"/>
              <a:t>(como </a:t>
            </a:r>
            <a:r>
              <a:rPr lang="es-AR" sz="1800" b="1" dirty="0"/>
              <a:t>% del Costo Laboral </a:t>
            </a:r>
            <a:r>
              <a:rPr lang="es-AR" sz="1800" b="1" dirty="0" smtClean="0"/>
              <a:t>TOTAL)</a:t>
            </a:r>
            <a:endParaRPr lang="es-AR" sz="1800" b="1" dirty="0"/>
          </a:p>
        </c:rich>
      </c:tx>
      <c:layout>
        <c:manualLayout>
          <c:xMode val="edge"/>
          <c:yMode val="edge"/>
          <c:x val="0.17263166198677438"/>
          <c:y val="4.171409566789509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5490949334079646E-2"/>
          <c:y val="0.17020658976267675"/>
          <c:w val="0.90176444897697849"/>
          <c:h val="0.52877162952694245"/>
        </c:manualLayout>
      </c:layout>
      <c:barChart>
        <c:barDir val="col"/>
        <c:grouping val="stacked"/>
        <c:varyColors val="0"/>
        <c:ser>
          <c:idx val="0"/>
          <c:order val="0"/>
          <c:tx>
            <c:v>Aportes del empleado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'T.1.1'!$D$48:$D$67</c:f>
              <c:strCache>
                <c:ptCount val="20"/>
                <c:pt idx="0">
                  <c:v>Honduras</c:v>
                </c:pt>
                <c:pt idx="1">
                  <c:v>Trinidad y Tobago</c:v>
                </c:pt>
                <c:pt idx="2">
                  <c:v>Guatemala</c:v>
                </c:pt>
                <c:pt idx="3">
                  <c:v>Jamaica</c:v>
                </c:pt>
                <c:pt idx="4">
                  <c:v>Venezuela</c:v>
                </c:pt>
                <c:pt idx="5">
                  <c:v>Peru</c:v>
                </c:pt>
                <c:pt idx="6">
                  <c:v>Ecuador</c:v>
                </c:pt>
                <c:pt idx="7">
                  <c:v>Rep. Dominicana</c:v>
                </c:pt>
                <c:pt idx="8">
                  <c:v>Nicaragua</c:v>
                </c:pt>
                <c:pt idx="9">
                  <c:v>México</c:v>
                </c:pt>
                <c:pt idx="10">
                  <c:v>El Salvador</c:v>
                </c:pt>
                <c:pt idx="11">
                  <c:v>Paraguay</c:v>
                </c:pt>
                <c:pt idx="12">
                  <c:v>Bolivia</c:v>
                </c:pt>
                <c:pt idx="13">
                  <c:v>Chile</c:v>
                </c:pt>
                <c:pt idx="14">
                  <c:v>Panamá</c:v>
                </c:pt>
                <c:pt idx="15">
                  <c:v>Costa Rica</c:v>
                </c:pt>
                <c:pt idx="16">
                  <c:v>Colombia</c:v>
                </c:pt>
                <c:pt idx="17">
                  <c:v>Uruguay</c:v>
                </c:pt>
                <c:pt idx="18">
                  <c:v>Brasil</c:v>
                </c:pt>
                <c:pt idx="19">
                  <c:v>Argentina</c:v>
                </c:pt>
              </c:strCache>
            </c:strRef>
          </c:cat>
          <c:val>
            <c:numRef>
              <c:f>'T.1.1'!$E$48:$E$67</c:f>
              <c:numCache>
                <c:formatCode>0%</c:formatCode>
                <c:ptCount val="20"/>
                <c:pt idx="0">
                  <c:v>3.3977003393331866E-2</c:v>
                </c:pt>
                <c:pt idx="1">
                  <c:v>4.2217469405601407E-2</c:v>
                </c:pt>
                <c:pt idx="2">
                  <c:v>3.6496314198048552E-2</c:v>
                </c:pt>
                <c:pt idx="3">
                  <c:v>5.9805673442037147E-2</c:v>
                </c:pt>
                <c:pt idx="4">
                  <c:v>4.8112497071510843E-2</c:v>
                </c:pt>
                <c:pt idx="5">
                  <c:v>0.10053971952841419</c:v>
                </c:pt>
                <c:pt idx="6">
                  <c:v>8.5089455864123295E-2</c:v>
                </c:pt>
                <c:pt idx="7">
                  <c:v>5.1207148380445031E-2</c:v>
                </c:pt>
                <c:pt idx="8">
                  <c:v>4.9160601080065799E-2</c:v>
                </c:pt>
                <c:pt idx="9">
                  <c:v>2.0426371990331725E-2</c:v>
                </c:pt>
                <c:pt idx="10">
                  <c:v>7.7382730803704891E-2</c:v>
                </c:pt>
                <c:pt idx="11">
                  <c:v>7.8260869565217384E-2</c:v>
                </c:pt>
                <c:pt idx="12">
                  <c:v>9.3194026908481706E-2</c:v>
                </c:pt>
                <c:pt idx="13">
                  <c:v>0.18239174075136236</c:v>
                </c:pt>
                <c:pt idx="14">
                  <c:v>9.9136918636190785E-2</c:v>
                </c:pt>
                <c:pt idx="15">
                  <c:v>7.2679717841008212E-2</c:v>
                </c:pt>
                <c:pt idx="16">
                  <c:v>5.2813995708862888E-2</c:v>
                </c:pt>
                <c:pt idx="17">
                  <c:v>0.15274724317291435</c:v>
                </c:pt>
                <c:pt idx="18">
                  <c:v>6.7064083457526166E-2</c:v>
                </c:pt>
                <c:pt idx="19">
                  <c:v>0.13390853957708146</c:v>
                </c:pt>
              </c:numCache>
            </c:numRef>
          </c:val>
        </c:ser>
        <c:ser>
          <c:idx val="1"/>
          <c:order val="1"/>
          <c:tx>
            <c:v>Contribuciones del empleador</c:v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'T.1.1'!$F$48:$F$67</c:f>
              <c:numCache>
                <c:formatCode>0%</c:formatCode>
                <c:ptCount val="20"/>
                <c:pt idx="0">
                  <c:v>6.5915386583063826E-2</c:v>
                </c:pt>
                <c:pt idx="1">
                  <c:v>6.8220128634470328E-2</c:v>
                </c:pt>
                <c:pt idx="2">
                  <c:v>9.5736708258649161E-2</c:v>
                </c:pt>
                <c:pt idx="3">
                  <c:v>0.10654456109001563</c:v>
                </c:pt>
                <c:pt idx="4">
                  <c:v>0.12631535168649577</c:v>
                </c:pt>
                <c:pt idx="5">
                  <c:v>7.4476730696817664E-2</c:v>
                </c:pt>
                <c:pt idx="6">
                  <c:v>9.9582477628324922E-2</c:v>
                </c:pt>
                <c:pt idx="7">
                  <c:v>0.14081965804622398</c:v>
                </c:pt>
                <c:pt idx="8">
                  <c:v>0.14299131251467487</c:v>
                </c:pt>
                <c:pt idx="9">
                  <c:v>0.17909008918384228</c:v>
                </c:pt>
                <c:pt idx="10">
                  <c:v>0.12757693456827016</c:v>
                </c:pt>
                <c:pt idx="11">
                  <c:v>0.1304347826086957</c:v>
                </c:pt>
                <c:pt idx="12">
                  <c:v>0.12252338234781496</c:v>
                </c:pt>
                <c:pt idx="13">
                  <c:v>4.4068444699359527E-2</c:v>
                </c:pt>
                <c:pt idx="14">
                  <c:v>0.12964581353674978</c:v>
                </c:pt>
                <c:pt idx="15">
                  <c:v>0.20741856225727198</c:v>
                </c:pt>
                <c:pt idx="16">
                  <c:v>0.2469879518072291</c:v>
                </c:pt>
                <c:pt idx="17">
                  <c:v>0.15196891327139631</c:v>
                </c:pt>
                <c:pt idx="18">
                  <c:v>0.2548435171385991</c:v>
                </c:pt>
                <c:pt idx="19">
                  <c:v>0.21230270837010964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overlap val="100"/>
        <c:axId val="162851840"/>
        <c:axId val="167750656"/>
      </c:barChart>
      <c:lineChart>
        <c:grouping val="standard"/>
        <c:varyColors val="0"/>
        <c:ser>
          <c:idx val="2"/>
          <c:order val="2"/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'T.1.1'!$G$48:$G$67</c:f>
              <c:numCache>
                <c:formatCode>0%</c:formatCode>
                <c:ptCount val="20"/>
                <c:pt idx="0">
                  <c:v>9.9892389976395726E-2</c:v>
                </c:pt>
                <c:pt idx="1">
                  <c:v>0.11043759804007167</c:v>
                </c:pt>
                <c:pt idx="2">
                  <c:v>0.13223302245669766</c:v>
                </c:pt>
                <c:pt idx="3">
                  <c:v>0.16635023453205289</c:v>
                </c:pt>
                <c:pt idx="4">
                  <c:v>0.17442784875800643</c:v>
                </c:pt>
                <c:pt idx="5">
                  <c:v>0.17501645022523193</c:v>
                </c:pt>
                <c:pt idx="6">
                  <c:v>0.18467193349244829</c:v>
                </c:pt>
                <c:pt idx="7">
                  <c:v>0.19202680642666894</c:v>
                </c:pt>
                <c:pt idx="8">
                  <c:v>0.19215191359474054</c:v>
                </c:pt>
                <c:pt idx="9">
                  <c:v>0.19951646117417407</c:v>
                </c:pt>
                <c:pt idx="10">
                  <c:v>0.20495966537197491</c:v>
                </c:pt>
                <c:pt idx="11">
                  <c:v>0.20869565217391306</c:v>
                </c:pt>
                <c:pt idx="12">
                  <c:v>0.21571740925629673</c:v>
                </c:pt>
                <c:pt idx="13">
                  <c:v>0.22646018545072197</c:v>
                </c:pt>
                <c:pt idx="14">
                  <c:v>0.22878273217294073</c:v>
                </c:pt>
                <c:pt idx="15">
                  <c:v>0.28009828009828008</c:v>
                </c:pt>
                <c:pt idx="16">
                  <c:v>0.29980194751609185</c:v>
                </c:pt>
                <c:pt idx="17">
                  <c:v>0.30471615644431022</c:v>
                </c:pt>
                <c:pt idx="18">
                  <c:v>0.32190760059612517</c:v>
                </c:pt>
                <c:pt idx="19">
                  <c:v>0.3462112479471911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851840"/>
        <c:axId val="167750656"/>
      </c:lineChart>
      <c:catAx>
        <c:axId val="16285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67750656"/>
        <c:crosses val="autoZero"/>
        <c:auto val="1"/>
        <c:lblAlgn val="ctr"/>
        <c:lblOffset val="100"/>
        <c:noMultiLvlLbl val="0"/>
      </c:catAx>
      <c:valAx>
        <c:axId val="16775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6285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7.4291697489332134E-2"/>
          <c:y val="0.2214444265850469"/>
          <c:w val="0.2504248613877052"/>
          <c:h val="0.121294615165194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s-AR" sz="1800" dirty="0" smtClean="0"/>
              <a:t>Costos laborales no salariales en Índices. (Argentina = 100)</a:t>
            </a:r>
            <a:endParaRPr lang="es-AR" sz="1800" dirty="0"/>
          </a:p>
        </c:rich>
      </c:tx>
      <c:layout>
        <c:manualLayout>
          <c:xMode val="edge"/>
          <c:yMode val="edge"/>
          <c:x val="0.22669809286727097"/>
          <c:y val="5.840616402779658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0837468153256089E-2"/>
          <c:y val="0.16653175496407391"/>
          <c:w val="0.902803172528853"/>
          <c:h val="0.5050217288760289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9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Hoja3!$G$5:$G$24</c:f>
              <c:strCache>
                <c:ptCount val="20"/>
                <c:pt idx="0">
                  <c:v>Honduras</c:v>
                </c:pt>
                <c:pt idx="1">
                  <c:v>Trinidad y Tobago</c:v>
                </c:pt>
                <c:pt idx="2">
                  <c:v>Guatemala</c:v>
                </c:pt>
                <c:pt idx="3">
                  <c:v>Jamaica</c:v>
                </c:pt>
                <c:pt idx="4">
                  <c:v>Venezuela</c:v>
                </c:pt>
                <c:pt idx="5">
                  <c:v>Peru</c:v>
                </c:pt>
                <c:pt idx="6">
                  <c:v>Ecuador</c:v>
                </c:pt>
                <c:pt idx="7">
                  <c:v>Rep. Dominicana</c:v>
                </c:pt>
                <c:pt idx="8">
                  <c:v>Nicaragua</c:v>
                </c:pt>
                <c:pt idx="9">
                  <c:v>México</c:v>
                </c:pt>
                <c:pt idx="10">
                  <c:v>El Salvador</c:v>
                </c:pt>
                <c:pt idx="11">
                  <c:v>Paraguay</c:v>
                </c:pt>
                <c:pt idx="12">
                  <c:v>Bolivia</c:v>
                </c:pt>
                <c:pt idx="13">
                  <c:v>Chile</c:v>
                </c:pt>
                <c:pt idx="14">
                  <c:v>Panamá</c:v>
                </c:pt>
                <c:pt idx="15">
                  <c:v>Costa Rica</c:v>
                </c:pt>
                <c:pt idx="16">
                  <c:v>Colombia</c:v>
                </c:pt>
                <c:pt idx="17">
                  <c:v>Uruguay</c:v>
                </c:pt>
                <c:pt idx="18">
                  <c:v>Brasil</c:v>
                </c:pt>
                <c:pt idx="19">
                  <c:v>Argentina</c:v>
                </c:pt>
              </c:strCache>
            </c:strRef>
          </c:cat>
          <c:val>
            <c:numRef>
              <c:f>Hoja3!$H$5:$H$24</c:f>
              <c:numCache>
                <c:formatCode>General</c:formatCode>
                <c:ptCount val="20"/>
                <c:pt idx="0">
                  <c:v>28.901734104046231</c:v>
                </c:pt>
                <c:pt idx="1">
                  <c:v>31.791907514450873</c:v>
                </c:pt>
                <c:pt idx="2">
                  <c:v>38.150289017341002</c:v>
                </c:pt>
                <c:pt idx="3">
                  <c:v>47.976878612716746</c:v>
                </c:pt>
                <c:pt idx="4">
                  <c:v>50.289017341040456</c:v>
                </c:pt>
                <c:pt idx="5">
                  <c:v>50.578034682080919</c:v>
                </c:pt>
                <c:pt idx="6">
                  <c:v>53.468208092485561</c:v>
                </c:pt>
                <c:pt idx="7">
                  <c:v>55.491329479768758</c:v>
                </c:pt>
                <c:pt idx="8">
                  <c:v>55.491329479768758</c:v>
                </c:pt>
                <c:pt idx="9">
                  <c:v>57.514450867051998</c:v>
                </c:pt>
                <c:pt idx="10">
                  <c:v>59.248554913294811</c:v>
                </c:pt>
                <c:pt idx="11">
                  <c:v>60.404624277456591</c:v>
                </c:pt>
                <c:pt idx="12">
                  <c:v>62.427745664739888</c:v>
                </c:pt>
                <c:pt idx="13">
                  <c:v>65.317919075144545</c:v>
                </c:pt>
                <c:pt idx="14">
                  <c:v>66.184971098265848</c:v>
                </c:pt>
                <c:pt idx="15">
                  <c:v>80.924855491329495</c:v>
                </c:pt>
                <c:pt idx="16">
                  <c:v>86.705202312138638</c:v>
                </c:pt>
                <c:pt idx="17">
                  <c:v>88.150289017341038</c:v>
                </c:pt>
                <c:pt idx="18">
                  <c:v>93.063583815028878</c:v>
                </c:pt>
                <c:pt idx="19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157178880"/>
        <c:axId val="157254400"/>
      </c:barChart>
      <c:catAx>
        <c:axId val="157178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AR"/>
          </a:p>
        </c:txPr>
        <c:crossAx val="157254400"/>
        <c:crosses val="autoZero"/>
        <c:auto val="1"/>
        <c:lblAlgn val="ctr"/>
        <c:lblOffset val="100"/>
        <c:noMultiLvlLbl val="0"/>
      </c:catAx>
      <c:valAx>
        <c:axId val="157254400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1571788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s-A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>
                <a:solidFill>
                  <a:sysClr val="windowText" lastClr="000000"/>
                </a:solidFill>
              </a:rPr>
              <a:t>Salario</a:t>
            </a:r>
            <a:r>
              <a:rPr lang="en-US" sz="1800" b="1" dirty="0">
                <a:solidFill>
                  <a:sysClr val="windowText" lastClr="000000"/>
                </a:solidFill>
              </a:rPr>
              <a:t> </a:t>
            </a:r>
            <a:r>
              <a:rPr lang="en-US" sz="1800" b="1" dirty="0" err="1">
                <a:solidFill>
                  <a:sysClr val="windowText" lastClr="000000"/>
                </a:solidFill>
              </a:rPr>
              <a:t>promedio</a:t>
            </a:r>
            <a:r>
              <a:rPr lang="en-US" sz="1800" b="1" dirty="0">
                <a:solidFill>
                  <a:sysClr val="windowText" lastClr="000000"/>
                </a:solidFill>
              </a:rPr>
              <a:t> </a:t>
            </a:r>
            <a:r>
              <a:rPr lang="en-US" sz="1800" b="1" dirty="0" err="1">
                <a:solidFill>
                  <a:sysClr val="windowText" lastClr="000000"/>
                </a:solidFill>
              </a:rPr>
              <a:t>anual</a:t>
            </a:r>
            <a:r>
              <a:rPr lang="en-US" sz="1800" b="1" dirty="0">
                <a:solidFill>
                  <a:sysClr val="windowText" lastClr="000000"/>
                </a:solidFill>
              </a:rPr>
              <a:t> </a:t>
            </a:r>
            <a:r>
              <a:rPr lang="en-US" sz="1800" b="1" dirty="0" err="1">
                <a:solidFill>
                  <a:sysClr val="windowText" lastClr="000000"/>
                </a:solidFill>
              </a:rPr>
              <a:t>neto</a:t>
            </a:r>
            <a:r>
              <a:rPr lang="en-US" sz="1800" b="1" dirty="0">
                <a:solidFill>
                  <a:sysClr val="windowText" lastClr="000000"/>
                </a:solidFill>
              </a:rPr>
              <a:t> </a:t>
            </a:r>
            <a:r>
              <a:rPr lang="en-US" sz="1800" b="1" dirty="0" err="1">
                <a:solidFill>
                  <a:sysClr val="windowText" lastClr="000000"/>
                </a:solidFill>
              </a:rPr>
              <a:t>en</a:t>
            </a:r>
            <a:r>
              <a:rPr lang="en-US" sz="1800" b="1" dirty="0">
                <a:solidFill>
                  <a:sysClr val="windowText" lastClr="000000"/>
                </a:solidFill>
              </a:rPr>
              <a:t> US$</a:t>
            </a:r>
          </a:p>
        </c:rich>
      </c:tx>
      <c:layout>
        <c:manualLayout>
          <c:xMode val="edge"/>
          <c:yMode val="edge"/>
          <c:x val="0.29029477954245764"/>
          <c:y val="3.233437025515685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0969830512659181E-2"/>
          <c:y val="0.17071242608263659"/>
          <c:w val="0.85914794540225059"/>
          <c:h val="0.491849700138139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'T.1.1'!$D$77:$D$96</c:f>
              <c:strCache>
                <c:ptCount val="20"/>
                <c:pt idx="0">
                  <c:v>Nicaragua</c:v>
                </c:pt>
                <c:pt idx="1">
                  <c:v>Jamaica</c:v>
                </c:pt>
                <c:pt idx="2">
                  <c:v>El Salvador</c:v>
                </c:pt>
                <c:pt idx="3">
                  <c:v>Rep. Dominicana</c:v>
                </c:pt>
                <c:pt idx="4">
                  <c:v>Bolivia</c:v>
                </c:pt>
                <c:pt idx="5">
                  <c:v>Perú</c:v>
                </c:pt>
                <c:pt idx="6">
                  <c:v>Honduras</c:v>
                </c:pt>
                <c:pt idx="7">
                  <c:v>Guatemala</c:v>
                </c:pt>
                <c:pt idx="8">
                  <c:v>Colombia</c:v>
                </c:pt>
                <c:pt idx="9">
                  <c:v>Ecuador</c:v>
                </c:pt>
                <c:pt idx="10">
                  <c:v>Trinidad y Tobago</c:v>
                </c:pt>
                <c:pt idx="11">
                  <c:v>Paraguay</c:v>
                </c:pt>
                <c:pt idx="12">
                  <c:v>México</c:v>
                </c:pt>
                <c:pt idx="13">
                  <c:v>Panamá</c:v>
                </c:pt>
                <c:pt idx="14">
                  <c:v>Venezuela</c:v>
                </c:pt>
                <c:pt idx="15">
                  <c:v>Brasil</c:v>
                </c:pt>
                <c:pt idx="16">
                  <c:v>Uruguay</c:v>
                </c:pt>
                <c:pt idx="17">
                  <c:v>Costa Rica</c:v>
                </c:pt>
                <c:pt idx="18">
                  <c:v>Chile</c:v>
                </c:pt>
                <c:pt idx="19">
                  <c:v>Argentina</c:v>
                </c:pt>
              </c:strCache>
            </c:strRef>
          </c:cat>
          <c:val>
            <c:numRef>
              <c:f>'T.1.1'!$E$77:$E$96</c:f>
              <c:numCache>
                <c:formatCode>#,##0</c:formatCode>
                <c:ptCount val="20"/>
                <c:pt idx="0">
                  <c:v>3022</c:v>
                </c:pt>
                <c:pt idx="1">
                  <c:v>3405</c:v>
                </c:pt>
                <c:pt idx="2">
                  <c:v>4837</c:v>
                </c:pt>
                <c:pt idx="3">
                  <c:v>5083</c:v>
                </c:pt>
                <c:pt idx="4">
                  <c:v>5174</c:v>
                </c:pt>
                <c:pt idx="5">
                  <c:v>5586</c:v>
                </c:pt>
                <c:pt idx="6">
                  <c:v>5638</c:v>
                </c:pt>
                <c:pt idx="7">
                  <c:v>5687</c:v>
                </c:pt>
                <c:pt idx="8">
                  <c:v>6940</c:v>
                </c:pt>
                <c:pt idx="9">
                  <c:v>7248</c:v>
                </c:pt>
                <c:pt idx="10">
                  <c:v>7372</c:v>
                </c:pt>
                <c:pt idx="11">
                  <c:v>7383</c:v>
                </c:pt>
                <c:pt idx="12">
                  <c:v>7560</c:v>
                </c:pt>
                <c:pt idx="13">
                  <c:v>8152</c:v>
                </c:pt>
                <c:pt idx="14">
                  <c:v>8198</c:v>
                </c:pt>
                <c:pt idx="15">
                  <c:v>9577</c:v>
                </c:pt>
                <c:pt idx="16">
                  <c:v>10340</c:v>
                </c:pt>
                <c:pt idx="17">
                  <c:v>10381</c:v>
                </c:pt>
                <c:pt idx="18">
                  <c:v>10796</c:v>
                </c:pt>
                <c:pt idx="19">
                  <c:v>17564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overlap val="-27"/>
        <c:axId val="157264896"/>
        <c:axId val="157270784"/>
      </c:barChart>
      <c:catAx>
        <c:axId val="15726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57270784"/>
        <c:crosses val="autoZero"/>
        <c:auto val="1"/>
        <c:lblAlgn val="ctr"/>
        <c:lblOffset val="100"/>
        <c:noMultiLvlLbl val="0"/>
      </c:catAx>
      <c:valAx>
        <c:axId val="15727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5726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err="1" smtClean="0">
                <a:effectLst/>
              </a:rPr>
              <a:t>Salario</a:t>
            </a:r>
            <a:r>
              <a:rPr lang="en-US" sz="1800" b="1" i="0" baseline="0" dirty="0" smtClean="0">
                <a:effectLst/>
              </a:rPr>
              <a:t> </a:t>
            </a:r>
            <a:r>
              <a:rPr lang="en-US" sz="1800" b="1" i="0" baseline="0" dirty="0" err="1" smtClean="0">
                <a:effectLst/>
              </a:rPr>
              <a:t>promedio</a:t>
            </a:r>
            <a:r>
              <a:rPr lang="en-US" sz="1800" b="1" i="0" baseline="0" dirty="0" smtClean="0">
                <a:effectLst/>
              </a:rPr>
              <a:t> </a:t>
            </a:r>
            <a:r>
              <a:rPr lang="en-US" sz="1800" b="1" i="0" baseline="0" dirty="0" err="1" smtClean="0">
                <a:effectLst/>
              </a:rPr>
              <a:t>anual</a:t>
            </a:r>
            <a:r>
              <a:rPr lang="en-US" sz="1800" b="1" i="0" baseline="0" dirty="0" smtClean="0">
                <a:effectLst/>
              </a:rPr>
              <a:t> </a:t>
            </a:r>
            <a:r>
              <a:rPr lang="en-US" sz="1800" b="1" i="0" baseline="0" dirty="0" err="1" smtClean="0">
                <a:effectLst/>
              </a:rPr>
              <a:t>neto</a:t>
            </a:r>
            <a:r>
              <a:rPr lang="en-US" sz="1800" b="1" i="0" baseline="0" dirty="0" smtClean="0">
                <a:effectLst/>
              </a:rPr>
              <a:t> </a:t>
            </a:r>
            <a:r>
              <a:rPr lang="en-US" sz="1800" b="1" i="0" baseline="0" dirty="0" err="1" smtClean="0">
                <a:effectLst/>
              </a:rPr>
              <a:t>en</a:t>
            </a:r>
            <a:r>
              <a:rPr lang="en-US" sz="1800" b="1" i="0" baseline="0" dirty="0" smtClean="0">
                <a:effectLst/>
              </a:rPr>
              <a:t> Indices (Base Argentina = 100)</a:t>
            </a:r>
            <a:endParaRPr lang="es-AR" sz="1100" dirty="0" smtClean="0">
              <a:effectLst/>
            </a:endParaRPr>
          </a:p>
        </c:rich>
      </c:tx>
      <c:layout>
        <c:manualLayout>
          <c:xMode val="edge"/>
          <c:yMode val="edge"/>
          <c:x val="0.19521166817300581"/>
          <c:y val="1.306439202228558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4938119988669921E-2"/>
          <c:y val="0.16358984804157561"/>
          <c:w val="0.89448381452318504"/>
          <c:h val="0.482987751531058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</c:spPr>
          <c:invertIfNegative val="0"/>
          <c:dPt>
            <c:idx val="19"/>
            <c:invertIfNegative val="0"/>
            <c:bubble3D val="0"/>
            <c:spPr>
              <a:solidFill>
                <a:schemeClr val="accent6"/>
              </a:solidFill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Hoja4!$G$5:$G$24</c:f>
              <c:strCache>
                <c:ptCount val="20"/>
                <c:pt idx="0">
                  <c:v>Nicaragua</c:v>
                </c:pt>
                <c:pt idx="1">
                  <c:v>Jamaica</c:v>
                </c:pt>
                <c:pt idx="2">
                  <c:v>El Salvador</c:v>
                </c:pt>
                <c:pt idx="3">
                  <c:v>Rep. Dominicana</c:v>
                </c:pt>
                <c:pt idx="4">
                  <c:v>Bolivia</c:v>
                </c:pt>
                <c:pt idx="5">
                  <c:v>Peru</c:v>
                </c:pt>
                <c:pt idx="6">
                  <c:v>Honduras</c:v>
                </c:pt>
                <c:pt idx="7">
                  <c:v>Guatemala</c:v>
                </c:pt>
                <c:pt idx="8">
                  <c:v>Colombia</c:v>
                </c:pt>
                <c:pt idx="9">
                  <c:v>Ecuador</c:v>
                </c:pt>
                <c:pt idx="10">
                  <c:v>Trinidad y Tobago</c:v>
                </c:pt>
                <c:pt idx="11">
                  <c:v>Paraguay</c:v>
                </c:pt>
                <c:pt idx="12">
                  <c:v>México</c:v>
                </c:pt>
                <c:pt idx="13">
                  <c:v>Panamá</c:v>
                </c:pt>
                <c:pt idx="14">
                  <c:v>Venezuela</c:v>
                </c:pt>
                <c:pt idx="15">
                  <c:v>Brasil</c:v>
                </c:pt>
                <c:pt idx="16">
                  <c:v>Uruguay</c:v>
                </c:pt>
                <c:pt idx="17">
                  <c:v>Costa Rica</c:v>
                </c:pt>
                <c:pt idx="18">
                  <c:v>Chile</c:v>
                </c:pt>
                <c:pt idx="19">
                  <c:v>Argentina</c:v>
                </c:pt>
              </c:strCache>
            </c:strRef>
          </c:cat>
          <c:val>
            <c:numRef>
              <c:f>Hoja4!$H$5:$H$24</c:f>
              <c:numCache>
                <c:formatCode>General</c:formatCode>
                <c:ptCount val="20"/>
                <c:pt idx="0">
                  <c:v>17.202615780802439</c:v>
                </c:pt>
                <c:pt idx="1">
                  <c:v>19.388548387863864</c:v>
                </c:pt>
                <c:pt idx="2">
                  <c:v>27.537096700710777</c:v>
                </c:pt>
                <c:pt idx="3">
                  <c:v>28.938865988206828</c:v>
                </c:pt>
                <c:pt idx="4">
                  <c:v>29.457441688746279</c:v>
                </c:pt>
                <c:pt idx="5">
                  <c:v>31.80456527567247</c:v>
                </c:pt>
                <c:pt idx="6">
                  <c:v>32.098074251901963</c:v>
                </c:pt>
                <c:pt idx="7">
                  <c:v>32.380171338749584</c:v>
                </c:pt>
                <c:pt idx="8">
                  <c:v>39.51291810221376</c:v>
                </c:pt>
                <c:pt idx="9">
                  <c:v>41.264488623381446</c:v>
                </c:pt>
                <c:pt idx="10">
                  <c:v>41.969741582901257</c:v>
                </c:pt>
                <c:pt idx="11">
                  <c:v>42.033437367611086</c:v>
                </c:pt>
                <c:pt idx="12">
                  <c:v>43.042216139569099</c:v>
                </c:pt>
                <c:pt idx="13">
                  <c:v>46.412340127863025</c:v>
                </c:pt>
                <c:pt idx="14">
                  <c:v>46.672367866075774</c:v>
                </c:pt>
                <c:pt idx="15">
                  <c:v>54.523286708487404</c:v>
                </c:pt>
                <c:pt idx="16">
                  <c:v>58.868270507478648</c:v>
                </c:pt>
                <c:pt idx="17">
                  <c:v>59.104814415524906</c:v>
                </c:pt>
                <c:pt idx="18">
                  <c:v>61.466920817448177</c:v>
                </c:pt>
                <c:pt idx="19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157302144"/>
        <c:axId val="157312128"/>
      </c:barChart>
      <c:catAx>
        <c:axId val="157302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es-AR"/>
          </a:p>
        </c:txPr>
        <c:crossAx val="157312128"/>
        <c:crosses val="autoZero"/>
        <c:auto val="1"/>
        <c:lblAlgn val="ctr"/>
        <c:lblOffset val="100"/>
        <c:noMultiLvlLbl val="0"/>
      </c:catAx>
      <c:valAx>
        <c:axId val="157312128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AR"/>
          </a:p>
        </c:txPr>
        <c:crossAx val="1573021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AR" sz="1800" b="1" dirty="0">
                <a:solidFill>
                  <a:schemeClr val="tx1"/>
                </a:solidFill>
                <a:effectLst/>
              </a:rPr>
              <a:t>Cargas laborales y salarios netos anuales (en dólares)</a:t>
            </a:r>
            <a:endParaRPr lang="es-AR" sz="18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8379706640628027"/>
          <c:y val="9.1775443304141554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444346820885032"/>
          <c:y val="0.18155763984269743"/>
          <c:w val="0.85693864854351021"/>
          <c:h val="0.504391198717760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'T.1.1'!$B$102</c:f>
              <c:strCache>
                <c:ptCount val="1"/>
                <c:pt idx="0">
                  <c:v>salario neto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'T.1.1'!$A$103:$A$122</c:f>
              <c:strCache>
                <c:ptCount val="20"/>
                <c:pt idx="0">
                  <c:v>Nicaragua</c:v>
                </c:pt>
                <c:pt idx="1">
                  <c:v>Jamaica</c:v>
                </c:pt>
                <c:pt idx="2">
                  <c:v>El Salvador</c:v>
                </c:pt>
                <c:pt idx="3">
                  <c:v>Honduras</c:v>
                </c:pt>
                <c:pt idx="4">
                  <c:v>Rep. Dominicana</c:v>
                </c:pt>
                <c:pt idx="5">
                  <c:v>Guatemala</c:v>
                </c:pt>
                <c:pt idx="6">
                  <c:v>Bolivia</c:v>
                </c:pt>
                <c:pt idx="7">
                  <c:v>Peru</c:v>
                </c:pt>
                <c:pt idx="8">
                  <c:v>Trinidad y Tobago</c:v>
                </c:pt>
                <c:pt idx="9">
                  <c:v>Ecuador</c:v>
                </c:pt>
                <c:pt idx="10">
                  <c:v>Paraguay</c:v>
                </c:pt>
                <c:pt idx="11">
                  <c:v>México</c:v>
                </c:pt>
                <c:pt idx="12">
                  <c:v>Colombia</c:v>
                </c:pt>
                <c:pt idx="13">
                  <c:v>Venezuela</c:v>
                </c:pt>
                <c:pt idx="14">
                  <c:v>Panamá</c:v>
                </c:pt>
                <c:pt idx="15">
                  <c:v>Chile</c:v>
                </c:pt>
                <c:pt idx="16">
                  <c:v>Brasil</c:v>
                </c:pt>
                <c:pt idx="17">
                  <c:v>Costa Rica</c:v>
                </c:pt>
                <c:pt idx="18">
                  <c:v>Uruguay</c:v>
                </c:pt>
                <c:pt idx="19">
                  <c:v>Argentina</c:v>
                </c:pt>
              </c:strCache>
            </c:strRef>
          </c:cat>
          <c:val>
            <c:numRef>
              <c:f>'T.1.1'!$B$103:$B$122</c:f>
              <c:numCache>
                <c:formatCode>_(* #,##0_);_(* \(#,##0\);_(* "-"??_);_(@_)</c:formatCode>
                <c:ptCount val="20"/>
                <c:pt idx="0">
                  <c:v>3020.9466845864481</c:v>
                </c:pt>
                <c:pt idx="1">
                  <c:v>3408.1143438395065</c:v>
                </c:pt>
                <c:pt idx="2">
                  <c:v>4836.9368186219108</c:v>
                </c:pt>
                <c:pt idx="3">
                  <c:v>5638.4681653254411</c:v>
                </c:pt>
                <c:pt idx="4">
                  <c:v>5082.7334098442161</c:v>
                </c:pt>
                <c:pt idx="5">
                  <c:v>5685.8155628584191</c:v>
                </c:pt>
                <c:pt idx="6">
                  <c:v>5175.8510540972029</c:v>
                </c:pt>
                <c:pt idx="7">
                  <c:v>5586.129961025691</c:v>
                </c:pt>
                <c:pt idx="8">
                  <c:v>7368.056351256163</c:v>
                </c:pt>
                <c:pt idx="9">
                  <c:v>7250.7258134765634</c:v>
                </c:pt>
                <c:pt idx="10">
                  <c:v>7376.3838526515174</c:v>
                </c:pt>
                <c:pt idx="11">
                  <c:v>7555.1787653071369</c:v>
                </c:pt>
                <c:pt idx="12">
                  <c:v>6942.1212407531857</c:v>
                </c:pt>
                <c:pt idx="13">
                  <c:v>8193.4169030149133</c:v>
                </c:pt>
                <c:pt idx="14">
                  <c:v>8154.2883455626597</c:v>
                </c:pt>
                <c:pt idx="15">
                  <c:v>10789.80014174395</c:v>
                </c:pt>
                <c:pt idx="16">
                  <c:v>9577.925211097705</c:v>
                </c:pt>
                <c:pt idx="17">
                  <c:v>10379.915165564427</c:v>
                </c:pt>
                <c:pt idx="18">
                  <c:v>10344.007846864146</c:v>
                </c:pt>
                <c:pt idx="19">
                  <c:v>17558.601709090897</c:v>
                </c:pt>
              </c:numCache>
            </c:numRef>
          </c:val>
        </c:ser>
        <c:ser>
          <c:idx val="1"/>
          <c:order val="1"/>
          <c:tx>
            <c:strRef>
              <c:f>'T.1.1'!$C$102</c:f>
              <c:strCache>
                <c:ptCount val="1"/>
                <c:pt idx="0">
                  <c:v>carga laboral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'T.1.1'!$A$103:$A$122</c:f>
              <c:strCache>
                <c:ptCount val="20"/>
                <c:pt idx="0">
                  <c:v>Nicaragua</c:v>
                </c:pt>
                <c:pt idx="1">
                  <c:v>Jamaica</c:v>
                </c:pt>
                <c:pt idx="2">
                  <c:v>El Salvador</c:v>
                </c:pt>
                <c:pt idx="3">
                  <c:v>Honduras</c:v>
                </c:pt>
                <c:pt idx="4">
                  <c:v>Rep. Dominicana</c:v>
                </c:pt>
                <c:pt idx="5">
                  <c:v>Guatemala</c:v>
                </c:pt>
                <c:pt idx="6">
                  <c:v>Bolivia</c:v>
                </c:pt>
                <c:pt idx="7">
                  <c:v>Peru</c:v>
                </c:pt>
                <c:pt idx="8">
                  <c:v>Trinidad y Tobago</c:v>
                </c:pt>
                <c:pt idx="9">
                  <c:v>Ecuador</c:v>
                </c:pt>
                <c:pt idx="10">
                  <c:v>Paraguay</c:v>
                </c:pt>
                <c:pt idx="11">
                  <c:v>México</c:v>
                </c:pt>
                <c:pt idx="12">
                  <c:v>Colombia</c:v>
                </c:pt>
                <c:pt idx="13">
                  <c:v>Venezuela</c:v>
                </c:pt>
                <c:pt idx="14">
                  <c:v>Panamá</c:v>
                </c:pt>
                <c:pt idx="15">
                  <c:v>Chile</c:v>
                </c:pt>
                <c:pt idx="16">
                  <c:v>Brasil</c:v>
                </c:pt>
                <c:pt idx="17">
                  <c:v>Costa Rica</c:v>
                </c:pt>
                <c:pt idx="18">
                  <c:v>Uruguay</c:v>
                </c:pt>
                <c:pt idx="19">
                  <c:v>Argentina</c:v>
                </c:pt>
              </c:strCache>
            </c:strRef>
          </c:cat>
          <c:val>
            <c:numRef>
              <c:f>'T.1.1'!$C$103:$C$122</c:f>
              <c:numCache>
                <c:formatCode>_(* #,##0_);_(* \(#,##0\);_(* "-"??_);_(@_)</c:formatCode>
                <c:ptCount val="20"/>
                <c:pt idx="0">
                  <c:v>718.55178724750147</c:v>
                </c:pt>
                <c:pt idx="1">
                  <c:v>680.07050909624809</c:v>
                </c:pt>
                <c:pt idx="2">
                  <c:v>1246.9517690998227</c:v>
                </c:pt>
                <c:pt idx="3">
                  <c:v>625.74747126669865</c:v>
                </c:pt>
                <c:pt idx="4">
                  <c:v>1207.9869386433247</c:v>
                </c:pt>
                <c:pt idx="5">
                  <c:v>866.42220373104647</c:v>
                </c:pt>
                <c:pt idx="6">
                  <c:v>1423.6210178114072</c:v>
                </c:pt>
                <c:pt idx="7">
                  <c:v>1185.071673904823</c:v>
                </c:pt>
                <c:pt idx="8">
                  <c:v>914.7311575487214</c:v>
                </c:pt>
                <c:pt idx="9">
                  <c:v>1642.2905210830481</c:v>
                </c:pt>
                <c:pt idx="10">
                  <c:v>1945.4199171828184</c:v>
                </c:pt>
                <c:pt idx="11">
                  <c:v>1883.0899795933578</c:v>
                </c:pt>
                <c:pt idx="12">
                  <c:v>2972.3896838722812</c:v>
                </c:pt>
                <c:pt idx="13">
                  <c:v>1731.1146969048634</c:v>
                </c:pt>
                <c:pt idx="14">
                  <c:v>2418.9815820386066</c:v>
                </c:pt>
                <c:pt idx="15">
                  <c:v>3158.8033286939494</c:v>
                </c:pt>
                <c:pt idx="16">
                  <c:v>4546.8831771364921</c:v>
                </c:pt>
                <c:pt idx="17">
                  <c:v>4038.6018050318958</c:v>
                </c:pt>
                <c:pt idx="18">
                  <c:v>4533.3806366144408</c:v>
                </c:pt>
                <c:pt idx="19">
                  <c:v>9298.0880916425067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overlap val="100"/>
        <c:axId val="187729024"/>
        <c:axId val="187730560"/>
      </c:barChart>
      <c:lineChart>
        <c:grouping val="standard"/>
        <c:varyColors val="0"/>
        <c:ser>
          <c:idx val="2"/>
          <c:order val="2"/>
          <c:tx>
            <c:strRef>
              <c:f>'T.1.1'!$D$102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'T.1.1'!$A$103:$A$122</c:f>
              <c:strCache>
                <c:ptCount val="20"/>
                <c:pt idx="0">
                  <c:v>Nicaragua</c:v>
                </c:pt>
                <c:pt idx="1">
                  <c:v>Jamaica</c:v>
                </c:pt>
                <c:pt idx="2">
                  <c:v>El Salvador</c:v>
                </c:pt>
                <c:pt idx="3">
                  <c:v>Honduras</c:v>
                </c:pt>
                <c:pt idx="4">
                  <c:v>Rep. Dominicana</c:v>
                </c:pt>
                <c:pt idx="5">
                  <c:v>Guatemala</c:v>
                </c:pt>
                <c:pt idx="6">
                  <c:v>Bolivia</c:v>
                </c:pt>
                <c:pt idx="7">
                  <c:v>Peru</c:v>
                </c:pt>
                <c:pt idx="8">
                  <c:v>Trinidad y Tobago</c:v>
                </c:pt>
                <c:pt idx="9">
                  <c:v>Ecuador</c:v>
                </c:pt>
                <c:pt idx="10">
                  <c:v>Paraguay</c:v>
                </c:pt>
                <c:pt idx="11">
                  <c:v>México</c:v>
                </c:pt>
                <c:pt idx="12">
                  <c:v>Colombia</c:v>
                </c:pt>
                <c:pt idx="13">
                  <c:v>Venezuela</c:v>
                </c:pt>
                <c:pt idx="14">
                  <c:v>Panamá</c:v>
                </c:pt>
                <c:pt idx="15">
                  <c:v>Chile</c:v>
                </c:pt>
                <c:pt idx="16">
                  <c:v>Brasil</c:v>
                </c:pt>
                <c:pt idx="17">
                  <c:v>Costa Rica</c:v>
                </c:pt>
                <c:pt idx="18">
                  <c:v>Uruguay</c:v>
                </c:pt>
                <c:pt idx="19">
                  <c:v>Argentina</c:v>
                </c:pt>
              </c:strCache>
            </c:strRef>
          </c:cat>
          <c:val>
            <c:numRef>
              <c:f>'T.1.1'!$D$103:$D$122</c:f>
              <c:numCache>
                <c:formatCode>_(* #,##0_);_(* \(#,##0\);_(* "-"??_);_(@_)</c:formatCode>
                <c:ptCount val="20"/>
                <c:pt idx="0">
                  <c:v>3739.4984718339492</c:v>
                </c:pt>
                <c:pt idx="1">
                  <c:v>4088.1848529357517</c:v>
                </c:pt>
                <c:pt idx="2">
                  <c:v>6083.8885877217335</c:v>
                </c:pt>
                <c:pt idx="3">
                  <c:v>6264.2156365921419</c:v>
                </c:pt>
                <c:pt idx="4">
                  <c:v>6290.7203484875454</c:v>
                </c:pt>
                <c:pt idx="5">
                  <c:v>6552.2377665894628</c:v>
                </c:pt>
                <c:pt idx="6">
                  <c:v>6599.4720719086081</c:v>
                </c:pt>
                <c:pt idx="7">
                  <c:v>6771.2016349305104</c:v>
                </c:pt>
                <c:pt idx="8">
                  <c:v>8282.7875088048895</c:v>
                </c:pt>
                <c:pt idx="9">
                  <c:v>8893.0163345596047</c:v>
                </c:pt>
                <c:pt idx="10">
                  <c:v>9321.8037698343342</c:v>
                </c:pt>
                <c:pt idx="11">
                  <c:v>9438.2687449004952</c:v>
                </c:pt>
                <c:pt idx="12">
                  <c:v>9914.5109246254524</c:v>
                </c:pt>
                <c:pt idx="13">
                  <c:v>9924.5315999197846</c:v>
                </c:pt>
                <c:pt idx="14">
                  <c:v>10573.269927601263</c:v>
                </c:pt>
                <c:pt idx="15">
                  <c:v>13948.603470437909</c:v>
                </c:pt>
                <c:pt idx="16">
                  <c:v>14124.808388234202</c:v>
                </c:pt>
                <c:pt idx="17">
                  <c:v>14418.516970596329</c:v>
                </c:pt>
                <c:pt idx="18">
                  <c:v>14877.388483478579</c:v>
                </c:pt>
                <c:pt idx="19">
                  <c:v>26856.68980073342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729024"/>
        <c:axId val="187730560"/>
      </c:lineChart>
      <c:catAx>
        <c:axId val="18772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87730560"/>
        <c:crosses val="autoZero"/>
        <c:auto val="1"/>
        <c:lblAlgn val="ctr"/>
        <c:lblOffset val="100"/>
        <c:noMultiLvlLbl val="0"/>
      </c:catAx>
      <c:valAx>
        <c:axId val="18773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8772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5336695773635994"/>
          <c:y val="0.16824674345523521"/>
          <c:w val="0.16593903418436456"/>
          <c:h val="0.15087151925840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AR" sz="1400" b="1" i="0" baseline="0" dirty="0" smtClean="0">
                <a:solidFill>
                  <a:sysClr val="windowText" lastClr="000000"/>
                </a:solidFill>
                <a:effectLst/>
              </a:rPr>
              <a:t>Puestos </a:t>
            </a:r>
            <a:r>
              <a:rPr lang="es-AR" sz="1400" b="1" i="0" baseline="0" dirty="0">
                <a:solidFill>
                  <a:sysClr val="windowText" lastClr="000000"/>
                </a:solidFill>
                <a:effectLst/>
              </a:rPr>
              <a:t>no registrados como % de los puestos asalariados</a:t>
            </a:r>
            <a:endParaRPr lang="es-ES" sz="1400" dirty="0">
              <a:solidFill>
                <a:sysClr val="windowText" lastClr="000000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9121544364239589"/>
          <c:y val="0.11604223194165764"/>
          <c:w val="0.46172322075929162"/>
          <c:h val="0.8245321883010161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22'!$A$32:$A$47</c:f>
              <c:strCache>
                <c:ptCount val="16"/>
                <c:pt idx="0">
                  <c:v>M Enseñanza</c:v>
                </c:pt>
                <c:pt idx="1">
                  <c:v>J  Intermediación financiera</c:v>
                </c:pt>
                <c:pt idx="2">
                  <c:v>K  Actividades inmobiliarias, empresariales y de alq.</c:v>
                </c:pt>
                <c:pt idx="3">
                  <c:v>C  Explotación de minas y canteras</c:v>
                </c:pt>
                <c:pt idx="4">
                  <c:v>B  Pesca</c:v>
                </c:pt>
                <c:pt idx="5">
                  <c:v>N  Servicios sociales y de salud</c:v>
                </c:pt>
                <c:pt idx="6">
                  <c:v>E  Electricidad, gas y agua</c:v>
                </c:pt>
                <c:pt idx="7">
                  <c:v>D  Industria manufacturera</c:v>
                </c:pt>
                <c:pt idx="8">
                  <c:v>I   Transporte, almacenamiento y comunicaciones</c:v>
                </c:pt>
                <c:pt idx="9">
                  <c:v>G  Comercio</c:v>
                </c:pt>
                <c:pt idx="10">
                  <c:v>O  Otros ss comunitarioss, sociales y personales</c:v>
                </c:pt>
                <c:pt idx="11">
                  <c:v>Total (excluido sector público)</c:v>
                </c:pt>
                <c:pt idx="12">
                  <c:v>H  Hoteles y restaurantes</c:v>
                </c:pt>
                <c:pt idx="13">
                  <c:v>F  Construcción</c:v>
                </c:pt>
                <c:pt idx="14">
                  <c:v>A  Agricultura, ganadería, caza y silvicultura</c:v>
                </c:pt>
                <c:pt idx="15">
                  <c:v>P  Hogares privados con servicio doméstico</c:v>
                </c:pt>
              </c:strCache>
            </c:strRef>
          </c:cat>
          <c:val>
            <c:numRef>
              <c:f>'Table 22'!$B$32:$B$47</c:f>
              <c:numCache>
                <c:formatCode>0%</c:formatCode>
                <c:ptCount val="16"/>
                <c:pt idx="0">
                  <c:v>4.7972304648862506E-2</c:v>
                </c:pt>
                <c:pt idx="1">
                  <c:v>8.1560283687943269E-2</c:v>
                </c:pt>
                <c:pt idx="2">
                  <c:v>9.1814159292035444E-2</c:v>
                </c:pt>
                <c:pt idx="3">
                  <c:v>0.13684210526315788</c:v>
                </c:pt>
                <c:pt idx="4">
                  <c:v>0.18750000000000008</c:v>
                </c:pt>
                <c:pt idx="5">
                  <c:v>0.23023715415019777</c:v>
                </c:pt>
                <c:pt idx="6">
                  <c:v>0.27118644067796627</c:v>
                </c:pt>
                <c:pt idx="7">
                  <c:v>0.28038507821901354</c:v>
                </c:pt>
                <c:pt idx="8">
                  <c:v>0.34040178571428592</c:v>
                </c:pt>
                <c:pt idx="9">
                  <c:v>0.35036880927291919</c:v>
                </c:pt>
                <c:pt idx="10">
                  <c:v>0.38813349814585923</c:v>
                </c:pt>
                <c:pt idx="11">
                  <c:v>0.39467455621301789</c:v>
                </c:pt>
                <c:pt idx="12">
                  <c:v>0.41532258064516148</c:v>
                </c:pt>
                <c:pt idx="13">
                  <c:v>0.55683003128258635</c:v>
                </c:pt>
                <c:pt idx="14">
                  <c:v>0.60457142857142865</c:v>
                </c:pt>
                <c:pt idx="15">
                  <c:v>0.70538415003024768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2481152"/>
        <c:axId val="192482688"/>
      </c:barChart>
      <c:catAx>
        <c:axId val="192481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92482688"/>
        <c:crosses val="autoZero"/>
        <c:auto val="1"/>
        <c:lblAlgn val="ctr"/>
        <c:lblOffset val="100"/>
        <c:noMultiLvlLbl val="0"/>
      </c:catAx>
      <c:valAx>
        <c:axId val="192482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9248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892805195221524E-2"/>
          <c:y val="0.10887855590240027"/>
          <c:w val="0.91098248623125577"/>
          <c:h val="0.748035500705184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Stock!$A$2</c:f>
              <c:strCache>
                <c:ptCount val="1"/>
                <c:pt idx="0">
                  <c:v>Datos deuda</c:v>
                </c:pt>
              </c:strCache>
            </c:strRef>
          </c:tx>
          <c:invertIfNegative val="0"/>
          <c:cat>
            <c:strRef>
              <c:f>Stock!$E$1:$AA$1</c:f>
              <c:strCach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 (IIT)</c:v>
                </c:pt>
              </c:strCache>
            </c:strRef>
          </c:cat>
          <c:val>
            <c:numRef>
              <c:f>Stock!$E$2:$AA$2</c:f>
              <c:numCache>
                <c:formatCode>General</c:formatCode>
                <c:ptCount val="22"/>
              </c:numCache>
            </c:numRef>
          </c:val>
        </c:ser>
        <c:ser>
          <c:idx val="1"/>
          <c:order val="1"/>
          <c:tx>
            <c:strRef>
              <c:f>Stock!$A$3</c:f>
              <c:strCache>
                <c:ptCount val="1"/>
                <c:pt idx="0">
                  <c:v>Stock de deuda (en millones de US$)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Stock!$E$1:$AA$1</c:f>
              <c:strCach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 (IIT)</c:v>
                </c:pt>
              </c:strCache>
            </c:strRef>
          </c:cat>
          <c:val>
            <c:numRef>
              <c:f>Stock!$E$3:$AA$3</c:f>
              <c:numCache>
                <c:formatCode>_ * #,##0_ ;_ * \-#,##0_ ;_ * "-"??_ ;_ @_ </c:formatCode>
                <c:ptCount val="22"/>
                <c:pt idx="0">
                  <c:v>99046</c:v>
                </c:pt>
                <c:pt idx="1">
                  <c:v>103718</c:v>
                </c:pt>
                <c:pt idx="2">
                  <c:v>114134</c:v>
                </c:pt>
                <c:pt idx="3">
                  <c:v>123366</c:v>
                </c:pt>
                <c:pt idx="4">
                  <c:v>129750</c:v>
                </c:pt>
                <c:pt idx="5">
                  <c:v>144222</c:v>
                </c:pt>
                <c:pt idx="6">
                  <c:v>153213.25159999999</c:v>
                </c:pt>
                <c:pt idx="7">
                  <c:v>179312.74129999999</c:v>
                </c:pt>
                <c:pt idx="8">
                  <c:v>192161.82920000001</c:v>
                </c:pt>
                <c:pt idx="9">
                  <c:v>130259.86479999998</c:v>
                </c:pt>
                <c:pt idx="10">
                  <c:v>138098.8946</c:v>
                </c:pt>
                <c:pt idx="11">
                  <c:v>146510.2359</c:v>
                </c:pt>
                <c:pt idx="12">
                  <c:v>148096.19052</c:v>
                </c:pt>
                <c:pt idx="13">
                  <c:v>149552.48550000001</c:v>
                </c:pt>
                <c:pt idx="14">
                  <c:v>167063.1741</c:v>
                </c:pt>
                <c:pt idx="15">
                  <c:v>181987.57511999999</c:v>
                </c:pt>
                <c:pt idx="16">
                  <c:v>200732.50179000001</c:v>
                </c:pt>
                <c:pt idx="17">
                  <c:v>206135.10292</c:v>
                </c:pt>
                <c:pt idx="18">
                  <c:v>221748</c:v>
                </c:pt>
                <c:pt idx="19">
                  <c:v>222703</c:v>
                </c:pt>
                <c:pt idx="20">
                  <c:v>266978.05160015955</c:v>
                </c:pt>
                <c:pt idx="21">
                  <c:v>290957</c:v>
                </c:pt>
              </c:numCache>
            </c:numRef>
          </c:val>
        </c:ser>
        <c:ser>
          <c:idx val="2"/>
          <c:order val="2"/>
          <c:tx>
            <c:strRef>
              <c:f>Stock!$A$4</c:f>
              <c:strCache>
                <c:ptCount val="1"/>
                <c:pt idx="0">
                  <c:v>Holdouts</c:v>
                </c:pt>
              </c:strCache>
            </c:strRef>
          </c:tx>
          <c:spPr>
            <a:solidFill>
              <a:schemeClr val="accent3"/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1"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Stock!$E$1:$AA$1</c:f>
              <c:strCach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 (IIT)</c:v>
                </c:pt>
              </c:strCache>
            </c:strRef>
          </c:cat>
          <c:val>
            <c:numRef>
              <c:f>Stock!$E$4:$AA$4</c:f>
              <c:numCache>
                <c:formatCode>General</c:formatCode>
                <c:ptCount val="22"/>
                <c:pt idx="6" formatCode="_ * #,##0_ ;_ * \-#,##0_ ;_ * &quot;-&quot;??_ ;_ @_ ">
                  <c:v>5</c:v>
                </c:pt>
                <c:pt idx="7" formatCode="_ * #,##0_ ;_ * \-#,##0_ ;_ * &quot;-&quot;??_ ;_ @_ ">
                  <c:v>41</c:v>
                </c:pt>
                <c:pt idx="8" formatCode="_ * #,##0_ ;_ * \-#,##0_ ;_ * &quot;-&quot;??_ ;_ @_ ">
                  <c:v>132</c:v>
                </c:pt>
                <c:pt idx="9" formatCode="_ * #,##0_ ;_ * \-#,##0_ ;_ * &quot;-&quot;??_ ;_ @_ ">
                  <c:v>24011</c:v>
                </c:pt>
                <c:pt idx="10" formatCode="_ * #,##0_ ;_ * \-#,##0_ ;_ * &quot;-&quot;??_ ;_ @_ ">
                  <c:v>27012</c:v>
                </c:pt>
                <c:pt idx="11" formatCode="_ * #,##0_ ;_ * \-#,##0_ ;_ * &quot;-&quot;??_ ;_ @_ ">
                  <c:v>30360</c:v>
                </c:pt>
                <c:pt idx="12" formatCode="_ * #,##0_ ;_ * \-#,##0_ ;_ * &quot;-&quot;??_ ;_ @_ ">
                  <c:v>31036</c:v>
                </c:pt>
                <c:pt idx="13" formatCode="_ * #,##0_ ;_ * \-#,##0_ ;_ * &quot;-&quot;??_ ;_ @_ ">
                  <c:v>32531</c:v>
                </c:pt>
                <c:pt idx="14" formatCode="_ * #,##0_ ;_ * \-#,##0_ ;_ * &quot;-&quot;??_ ;_ @_ ">
                  <c:v>14558</c:v>
                </c:pt>
                <c:pt idx="15" formatCode="_ * #,##0_ ;_ * \-#,##0_ ;_ * &quot;-&quot;??_ ;_ @_ ">
                  <c:v>15168</c:v>
                </c:pt>
                <c:pt idx="16" formatCode="_ * #,##0_ ;_ * \-#,##0_ ;_ * &quot;-&quot;??_ ;_ @_ ">
                  <c:v>16189</c:v>
                </c:pt>
                <c:pt idx="17" formatCode="_ * #,##0_ ;_ * \-#,##0_ ;_ * &quot;-&quot;??_ ;_ @_ ">
                  <c:v>17305</c:v>
                </c:pt>
                <c:pt idx="18" formatCode="_ * #,##0_ ;_ * \-#,##0_ ;_ * &quot;-&quot;??_ ;_ @_ ">
                  <c:v>17577</c:v>
                </c:pt>
                <c:pt idx="19" formatCode="_ * #,##0_ ;_ * \-#,##0_ ;_ * &quot;-&quot;??_ ;_ @_ ">
                  <c:v>17962</c:v>
                </c:pt>
                <c:pt idx="20" formatCode="_ * #,##0_ ;_ * \-#,##0_ ;_ * &quot;-&quot;??_ ;_ @_ ">
                  <c:v>8468.0772239075977</c:v>
                </c:pt>
                <c:pt idx="21" formatCode="_ * #,##0_ ;_ * \-#,##0_ ;_ * &quot;-&quot;??_ ;_ @_ ">
                  <c:v>2833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4402048"/>
        <c:axId val="245208192"/>
      </c:barChart>
      <c:lineChart>
        <c:grouping val="standard"/>
        <c:varyColors val="0"/>
        <c:ser>
          <c:idx val="3"/>
          <c:order val="3"/>
          <c:tx>
            <c:strRef>
              <c:f>Stock!$A$5</c:f>
              <c:strCache>
                <c:ptCount val="1"/>
                <c:pt idx="0">
                  <c:v>Stock de deuda bruta (en millones de US$)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20"/>
              <c:layout>
                <c:manualLayout>
                  <c:x val="-2.0054425900751068E-2"/>
                  <c:y val="-5.5227921484323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spPr>
                <a:solidFill>
                  <a:schemeClr val="accent3">
                    <a:lumMod val="20000"/>
                    <a:lumOff val="80000"/>
                  </a:schemeClr>
                </a:solidFill>
              </c:spPr>
              <c:txPr>
                <a:bodyPr rot="-5400000" vert="horz"/>
                <a:lstStyle/>
                <a:p>
                  <a:pPr>
                    <a:defRPr sz="1050" b="1"/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20000"/>
                  <a:lumOff val="80000"/>
                </a:schemeClr>
              </a:solidFill>
            </c:spPr>
            <c:txPr>
              <a:bodyPr rot="-5400000" vert="horz"/>
              <a:lstStyle/>
              <a:p>
                <a:pPr>
                  <a:defRPr/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Stock!$E$1:$AA$1</c:f>
              <c:strCach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 (IIT)</c:v>
                </c:pt>
              </c:strCache>
            </c:strRef>
          </c:cat>
          <c:val>
            <c:numRef>
              <c:f>Stock!$E$5:$AA$5</c:f>
              <c:numCache>
                <c:formatCode>_ * #,##0_ ;_ * \-#,##0_ ;_ * "-"??_ ;_ @_ </c:formatCode>
                <c:ptCount val="22"/>
                <c:pt idx="0">
                  <c:v>99046</c:v>
                </c:pt>
                <c:pt idx="1">
                  <c:v>103718</c:v>
                </c:pt>
                <c:pt idx="2">
                  <c:v>114134</c:v>
                </c:pt>
                <c:pt idx="3">
                  <c:v>123366</c:v>
                </c:pt>
                <c:pt idx="4">
                  <c:v>129750</c:v>
                </c:pt>
                <c:pt idx="5">
                  <c:v>144222</c:v>
                </c:pt>
                <c:pt idx="6">
                  <c:v>153218.25159999999</c:v>
                </c:pt>
                <c:pt idx="7">
                  <c:v>179353.74129999999</c:v>
                </c:pt>
                <c:pt idx="8">
                  <c:v>192293.82920000001</c:v>
                </c:pt>
                <c:pt idx="9">
                  <c:v>154270.86479999998</c:v>
                </c:pt>
                <c:pt idx="10">
                  <c:v>165110.8946</c:v>
                </c:pt>
                <c:pt idx="11">
                  <c:v>176870.2359</c:v>
                </c:pt>
                <c:pt idx="12">
                  <c:v>179132.19052</c:v>
                </c:pt>
                <c:pt idx="13">
                  <c:v>182083.48550000001</c:v>
                </c:pt>
                <c:pt idx="14">
                  <c:v>181621.1741</c:v>
                </c:pt>
                <c:pt idx="15">
                  <c:v>197155.57511999999</c:v>
                </c:pt>
                <c:pt idx="16">
                  <c:v>216921.50179000001</c:v>
                </c:pt>
                <c:pt idx="17">
                  <c:v>223440.10292</c:v>
                </c:pt>
                <c:pt idx="18">
                  <c:v>239325</c:v>
                </c:pt>
                <c:pt idx="19">
                  <c:v>240665</c:v>
                </c:pt>
                <c:pt idx="20">
                  <c:v>275446.12882406713</c:v>
                </c:pt>
                <c:pt idx="21">
                  <c:v>293790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02048"/>
        <c:axId val="245208192"/>
      </c:lineChart>
      <c:lineChart>
        <c:grouping val="standard"/>
        <c:varyColors val="0"/>
        <c:ser>
          <c:idx val="4"/>
          <c:order val="4"/>
          <c:tx>
            <c:strRef>
              <c:f>Stock!$A$20</c:f>
              <c:strCache>
                <c:ptCount val="1"/>
                <c:pt idx="0">
                  <c:v>Deuda en % del PIB </c:v>
                </c:pt>
              </c:strCache>
            </c:strRef>
          </c:tx>
          <c:spPr>
            <a:ln w="34925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3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</c:spPr>
          </c:marker>
          <c:dLbls>
            <c:dLbl>
              <c:idx val="6"/>
              <c:layout>
                <c:manualLayout>
                  <c:x val="-2.2576022715221113E-2"/>
                  <c:y val="-2.98649884487287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1045444904019602E-2"/>
                  <c:y val="-2.43839070270484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0228911771228051E-2"/>
                  <c:y val="0.122371222568517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287801656398481E-2"/>
                  <c:y val="3.6908187632453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0138461895425595E-2"/>
                  <c:y val="4.6793026083521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numFmt formatCode="0.0%" sourceLinked="0"/>
              <c:spPr>
                <a:solidFill>
                  <a:srgbClr val="F79646">
                    <a:lumMod val="75000"/>
                    <a:alpha val="21000"/>
                  </a:srgbClr>
                </a:solidFill>
                <a:ln>
                  <a:solidFill>
                    <a:srgbClr val="F79646">
                      <a:lumMod val="75000"/>
                    </a:srgbClr>
                  </a:solidFill>
                </a:ln>
              </c:spPr>
              <c:txPr>
                <a:bodyPr/>
                <a:lstStyle/>
                <a:p>
                  <a:pPr>
                    <a:defRPr sz="1050" b="1"/>
                  </a:pPr>
                  <a:endParaRPr lang="es-A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solidFill>
                <a:srgbClr val="F79646">
                  <a:lumMod val="75000"/>
                  <a:alpha val="21000"/>
                </a:srgbClr>
              </a:solidFill>
              <a:ln>
                <a:solidFill>
                  <a:srgbClr val="F79646">
                    <a:lumMod val="75000"/>
                  </a:srgbClr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Stock!$E$23:$AA$23</c:f>
              <c:numCache>
                <c:formatCode>0%</c:formatCode>
                <c:ptCount val="22"/>
                <c:pt idx="0">
                  <c:v>0.3639393280984406</c:v>
                </c:pt>
                <c:pt idx="1">
                  <c:v>0.35415692686443717</c:v>
                </c:pt>
                <c:pt idx="2">
                  <c:v>0.38178500310883656</c:v>
                </c:pt>
                <c:pt idx="3">
                  <c:v>0.4351181017609656</c:v>
                </c:pt>
                <c:pt idx="4">
                  <c:v>0.45653868000787612</c:v>
                </c:pt>
                <c:pt idx="5">
                  <c:v>0.5367464329045557</c:v>
                </c:pt>
                <c:pt idx="6">
                  <c:v>1.5165169807679828</c:v>
                </c:pt>
                <c:pt idx="7">
                  <c:v>1.3836469723380402</c:v>
                </c:pt>
                <c:pt idx="8">
                  <c:v>1.181</c:v>
                </c:pt>
                <c:pt idx="9">
                  <c:v>0.80500000000000005</c:v>
                </c:pt>
                <c:pt idx="10">
                  <c:v>0.70599999999999996</c:v>
                </c:pt>
                <c:pt idx="11">
                  <c:v>0.621</c:v>
                </c:pt>
                <c:pt idx="12">
                  <c:v>0.53800000000000003</c:v>
                </c:pt>
                <c:pt idx="13">
                  <c:v>0.55400000000000005</c:v>
                </c:pt>
                <c:pt idx="14">
                  <c:v>0.435</c:v>
                </c:pt>
                <c:pt idx="15">
                  <c:v>0.38900000000000001</c:v>
                </c:pt>
                <c:pt idx="16">
                  <c:v>0.40400000000000003</c:v>
                </c:pt>
                <c:pt idx="17">
                  <c:v>0.435</c:v>
                </c:pt>
                <c:pt idx="18">
                  <c:v>0.44699999999999995</c:v>
                </c:pt>
                <c:pt idx="19" formatCode="0.00%">
                  <c:v>0.53600000000000003</c:v>
                </c:pt>
                <c:pt idx="20" formatCode="0.0%">
                  <c:v>0.54200000000000004</c:v>
                </c:pt>
                <c:pt idx="21" formatCode="0.0%">
                  <c:v>0.53700000000000003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Stock!$A$27</c:f>
              <c:strCache>
                <c:ptCount val="1"/>
                <c:pt idx="0">
                  <c:v>Deuda Sin sector Público % del PIB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</c:marker>
          <c:dPt>
            <c:idx val="0"/>
            <c:marker>
              <c:symbol val="none"/>
            </c:marker>
            <c:bubble3D val="0"/>
          </c:dPt>
          <c:dPt>
            <c:idx val="1"/>
            <c:marker>
              <c:symbol val="none"/>
            </c:marker>
            <c:bubble3D val="0"/>
          </c:dPt>
          <c:dPt>
            <c:idx val="2"/>
            <c:marker>
              <c:symbol val="none"/>
            </c:marker>
            <c:bubble3D val="0"/>
          </c:dPt>
          <c:dPt>
            <c:idx val="3"/>
            <c:marker>
              <c:symbol val="none"/>
            </c:marker>
            <c:bubble3D val="0"/>
          </c:dPt>
          <c:dPt>
            <c:idx val="4"/>
            <c:marker>
              <c:symbol val="none"/>
            </c:marker>
            <c:bubble3D val="0"/>
          </c:dPt>
          <c:dPt>
            <c:idx val="5"/>
            <c:marker>
              <c:symbol val="none"/>
            </c:marker>
            <c:bubble3D val="0"/>
          </c:dPt>
          <c:dPt>
            <c:idx val="6"/>
            <c:marker>
              <c:symbol val="none"/>
            </c:marker>
            <c:bubble3D val="0"/>
          </c:dPt>
          <c:dPt>
            <c:idx val="7"/>
            <c:marker>
              <c:symbol val="none"/>
            </c:marker>
            <c:bubble3D val="0"/>
          </c:dPt>
          <c:dPt>
            <c:idx val="8"/>
            <c:marker>
              <c:symbol val="none"/>
            </c:marker>
            <c:bubble3D val="0"/>
          </c:dPt>
          <c:dPt>
            <c:idx val="9"/>
            <c:marker>
              <c:symbol val="none"/>
            </c:marker>
            <c:bubble3D val="0"/>
          </c:dPt>
          <c:dPt>
            <c:idx val="10"/>
            <c:marker>
              <c:symbol val="none"/>
            </c:marker>
            <c:bubble3D val="0"/>
          </c:dPt>
          <c:dPt>
            <c:idx val="11"/>
            <c:marker>
              <c:symbol val="none"/>
            </c:marker>
            <c:bubble3D val="0"/>
          </c:dPt>
          <c:dLbls>
            <c:dLbl>
              <c:idx val="1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solidFill>
                <a:srgbClr val="FFC000">
                  <a:alpha val="37000"/>
                </a:srgbClr>
              </a:solidFill>
              <a:ln>
                <a:solidFill>
                  <a:srgbClr val="FF0000">
                    <a:alpha val="67000"/>
                  </a:srgbClr>
                </a:solidFill>
                <a:prstDash val="sysDot"/>
              </a:ln>
            </c:spPr>
            <c:dLblPos val="b"/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Stock!$E$27:$AA$27</c:f>
              <c:numCache>
                <c:formatCode>General</c:formatCode>
                <c:ptCount val="22"/>
                <c:pt idx="12" formatCode="0.0%">
                  <c:v>0.35800000000000004</c:v>
                </c:pt>
                <c:pt idx="13" formatCode="0.0%">
                  <c:v>0.36800000000000005</c:v>
                </c:pt>
                <c:pt idx="14" formatCode="0.0%">
                  <c:v>0.253</c:v>
                </c:pt>
                <c:pt idx="15" formatCode="0.0%">
                  <c:v>0.20200000000000001</c:v>
                </c:pt>
                <c:pt idx="16" formatCode="0.0%">
                  <c:v>0.19000000000000003</c:v>
                </c:pt>
                <c:pt idx="17" formatCode="0.0%">
                  <c:v>0.19900000000000001</c:v>
                </c:pt>
                <c:pt idx="18" formatCode="0.0%">
                  <c:v>0.19499999999999995</c:v>
                </c:pt>
                <c:pt idx="19" formatCode="0.0%">
                  <c:v>0.23000000000000004</c:v>
                </c:pt>
                <c:pt idx="20" formatCode="0.0%">
                  <c:v>0.25400000000000006</c:v>
                </c:pt>
                <c:pt idx="21" formatCode="0.0%">
                  <c:v>0.26300000000000001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5227904"/>
        <c:axId val="245209728"/>
      </c:lineChart>
      <c:catAx>
        <c:axId val="204402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AR"/>
          </a:p>
        </c:txPr>
        <c:crossAx val="245208192"/>
        <c:crosses val="autoZero"/>
        <c:auto val="1"/>
        <c:lblAlgn val="ctr"/>
        <c:lblOffset val="100"/>
        <c:noMultiLvlLbl val="0"/>
      </c:catAx>
      <c:valAx>
        <c:axId val="2452081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204402048"/>
        <c:crosses val="autoZero"/>
        <c:crossBetween val="between"/>
      </c:valAx>
      <c:valAx>
        <c:axId val="245209728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crossAx val="245227904"/>
        <c:crosses val="max"/>
        <c:crossBetween val="between"/>
      </c:valAx>
      <c:catAx>
        <c:axId val="245227904"/>
        <c:scaling>
          <c:orientation val="minMax"/>
        </c:scaling>
        <c:delete val="1"/>
        <c:axPos val="b"/>
        <c:majorTickMark val="out"/>
        <c:minorTickMark val="none"/>
        <c:tickLblPos val="none"/>
        <c:crossAx val="245209728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6.3730577808793987E-2"/>
          <c:y val="4.8177711000975898E-2"/>
          <c:w val="0.22456184893102651"/>
          <c:h val="0.34072660908047248"/>
        </c:manualLayout>
      </c:layout>
      <c:overlay val="0"/>
      <c:txPr>
        <a:bodyPr/>
        <a:lstStyle/>
        <a:p>
          <a:pPr>
            <a:defRPr sz="1100" b="1"/>
          </a:pPr>
          <a:endParaRPr lang="es-AR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30475794751692E-2"/>
          <c:y val="5.104606751742239E-2"/>
          <c:w val="0.89326885775472598"/>
          <c:h val="0.824656289179390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'BASE MONETARIA'!$G$8:$G$9</c:f>
              <c:strCache>
                <c:ptCount val="1"/>
                <c:pt idx="0">
                  <c:v>Adelantos Transitorios</c:v>
                </c:pt>
              </c:strCache>
            </c:strRef>
          </c:tx>
          <c:invertIfNegative val="0"/>
          <c:dLbls>
            <c:dLbl>
              <c:idx val="6"/>
              <c:layout/>
              <c:spPr>
                <a:solidFill>
                  <a:schemeClr val="accent2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pPr>
                <a:solidFill>
                  <a:schemeClr val="accent2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'BASE MONETARIA'!$A$3897:$A$3904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'BASE MONETARIA'!$G$3897:$G$3904</c:f>
              <c:numCache>
                <c:formatCode>#,##0</c:formatCode>
                <c:ptCount val="8"/>
                <c:pt idx="0">
                  <c:v>9600</c:v>
                </c:pt>
                <c:pt idx="1">
                  <c:v>20950</c:v>
                </c:pt>
                <c:pt idx="2">
                  <c:v>60600</c:v>
                </c:pt>
                <c:pt idx="3">
                  <c:v>54870</c:v>
                </c:pt>
                <c:pt idx="4">
                  <c:v>68850</c:v>
                </c:pt>
                <c:pt idx="5">
                  <c:v>80400</c:v>
                </c:pt>
                <c:pt idx="6">
                  <c:v>50380</c:v>
                </c:pt>
                <c:pt idx="7">
                  <c:v>90000</c:v>
                </c:pt>
              </c:numCache>
            </c:numRef>
          </c:val>
        </c:ser>
        <c:ser>
          <c:idx val="2"/>
          <c:order val="2"/>
          <c:tx>
            <c:strRef>
              <c:f>'BASE MONETARIA'!$D$7:$E$7</c:f>
              <c:strCache>
                <c:ptCount val="1"/>
                <c:pt idx="0">
                  <c:v>Compras Netas de Divisas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7"/>
              <c:layout>
                <c:manualLayout>
                  <c:x val="-6.572769564288529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'BASE MONETARIA'!$A$3897:$A$3904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'BASE MONETARIA'!$E$3897:$E$3904</c:f>
              <c:numCache>
                <c:formatCode>#,##0</c:formatCode>
                <c:ptCount val="8"/>
                <c:pt idx="0">
                  <c:v>-1200</c:v>
                </c:pt>
                <c:pt idx="1">
                  <c:v>-3745.96</c:v>
                </c:pt>
                <c:pt idx="2">
                  <c:v>-13850.077359999999</c:v>
                </c:pt>
                <c:pt idx="3">
                  <c:v>16251.116449978999</c:v>
                </c:pt>
                <c:pt idx="4">
                  <c:v>35459.321621929994</c:v>
                </c:pt>
                <c:pt idx="5">
                  <c:v>7480.2000000000007</c:v>
                </c:pt>
                <c:pt idx="6">
                  <c:v>160286.40309199999</c:v>
                </c:pt>
                <c:pt idx="7">
                  <c:v>271707.99919999996</c:v>
                </c:pt>
              </c:numCache>
            </c:numRef>
          </c:val>
        </c:ser>
        <c:ser>
          <c:idx val="3"/>
          <c:order val="3"/>
          <c:tx>
            <c:strRef>
              <c:f>'BASE MONETARIA'!$H$8:$H$9</c:f>
              <c:strCache>
                <c:ptCount val="1"/>
                <c:pt idx="0">
                  <c:v>Transferencia de Utilidades 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7.6190476190477118E-3"/>
                  <c:y val="7.9772065455806385E-3"/>
                </c:manualLayout>
              </c:layout>
              <c:spPr>
                <a:solidFill>
                  <a:schemeClr val="accent4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pPr>
                <a:solidFill>
                  <a:schemeClr val="accent4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'BASE MONETARIA'!$A$3897:$A$3904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'BASE MONETARIA'!$H$3897:$H$3904</c:f>
              <c:numCache>
                <c:formatCode>#,##0</c:formatCode>
                <c:ptCount val="8"/>
                <c:pt idx="0">
                  <c:v>20255.209837000002</c:v>
                </c:pt>
                <c:pt idx="1">
                  <c:v>8695.9608909800008</c:v>
                </c:pt>
                <c:pt idx="2">
                  <c:v>7722.2</c:v>
                </c:pt>
                <c:pt idx="3">
                  <c:v>32180.705812640001</c:v>
                </c:pt>
                <c:pt idx="4">
                  <c:v>78418.399999999994</c:v>
                </c:pt>
                <c:pt idx="5">
                  <c:v>78124.100000000006</c:v>
                </c:pt>
                <c:pt idx="6">
                  <c:v>109616.9</c:v>
                </c:pt>
                <c:pt idx="7">
                  <c:v>60000</c:v>
                </c:pt>
              </c:numCache>
            </c:numRef>
          </c:val>
        </c:ser>
        <c:ser>
          <c:idx val="4"/>
          <c:order val="4"/>
          <c:tx>
            <c:v>Resto de operaciones</c:v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9.8573899411502023E-3"/>
                  <c:y val="2.4126994850092947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42092992025418E-2"/>
                  <c:y val="2.4126994850092947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058372644317266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5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'BASE MONETARIA'!$A$3897:$A$3904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'BASE MONETARIA'!$I$3897:$I$3904</c:f>
              <c:numCache>
                <c:formatCode>#,##0</c:formatCode>
                <c:ptCount val="8"/>
                <c:pt idx="0">
                  <c:v>-9177.6167499100029</c:v>
                </c:pt>
                <c:pt idx="1">
                  <c:v>6674.7728211100039</c:v>
                </c:pt>
                <c:pt idx="2">
                  <c:v>-6976.6229393800004</c:v>
                </c:pt>
                <c:pt idx="3">
                  <c:v>-8912.1206840499926</c:v>
                </c:pt>
                <c:pt idx="4">
                  <c:v>-19192.568955090002</c:v>
                </c:pt>
                <c:pt idx="5">
                  <c:v>17139.989136980013</c:v>
                </c:pt>
                <c:pt idx="6">
                  <c:v>-8763.9079863197603</c:v>
                </c:pt>
                <c:pt idx="7">
                  <c:v>-7201.2599567471443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391872"/>
        <c:axId val="155393408"/>
      </c:barChart>
      <c:lineChart>
        <c:grouping val="standard"/>
        <c:varyColors val="0"/>
        <c:ser>
          <c:idx val="0"/>
          <c:order val="0"/>
          <c:tx>
            <c:v>Base Monetaria</c:v>
          </c:tx>
          <c:spPr>
            <a:ln>
              <a:solidFill>
                <a:sysClr val="windowText" lastClr="000000"/>
              </a:solidFill>
            </a:ln>
          </c:spPr>
          <c:marker>
            <c:symbol val="square"/>
            <c:size val="5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dLbls>
            <c:dLbl>
              <c:idx val="8"/>
              <c:layout>
                <c:manualLayout>
                  <c:x val="-1.214866552186224E-2"/>
                  <c:y val="-4.4406940371338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4982786909475217E-2"/>
                  <c:y val="3.5276928315230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1">
                  <a:lumMod val="85000"/>
                  <a:lumOff val="15000"/>
                </a:schemeClr>
              </a:solidFill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'BASE MONETARIA'!$A$3897:$A$3904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'BASE MONETARIA'!$K$3897:$K$3904</c:f>
              <c:numCache>
                <c:formatCode>#,##0</c:formatCode>
                <c:ptCount val="8"/>
                <c:pt idx="0">
                  <c:v>19477.593087089997</c:v>
                </c:pt>
                <c:pt idx="1">
                  <c:v>32574.773712090006</c:v>
                </c:pt>
                <c:pt idx="2">
                  <c:v>47495.499700619999</c:v>
                </c:pt>
                <c:pt idx="3">
                  <c:v>94389.701578569002</c:v>
                </c:pt>
                <c:pt idx="4">
                  <c:v>163535.15266684</c:v>
                </c:pt>
                <c:pt idx="5">
                  <c:v>183144.28913698002</c:v>
                </c:pt>
                <c:pt idx="6">
                  <c:v>311519.39510568022</c:v>
                </c:pt>
                <c:pt idx="7">
                  <c:v>421707.9991999999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391872"/>
        <c:axId val="155393408"/>
      </c:lineChart>
      <c:catAx>
        <c:axId val="155391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AR"/>
          </a:p>
        </c:txPr>
        <c:crossAx val="155393408"/>
        <c:crosses val="autoZero"/>
        <c:auto val="1"/>
        <c:lblAlgn val="ctr"/>
        <c:lblOffset val="100"/>
        <c:noMultiLvlLbl val="0"/>
      </c:catAx>
      <c:valAx>
        <c:axId val="155393408"/>
        <c:scaling>
          <c:orientation val="minMax"/>
          <c:min val="-200000"/>
        </c:scaling>
        <c:delete val="0"/>
        <c:axPos val="l"/>
        <c:majorGridlines>
          <c:spPr>
            <a:ln>
              <a:solidFill>
                <a:sysClr val="windowText" lastClr="000000">
                  <a:alpha val="10000"/>
                </a:sys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AR"/>
          </a:p>
        </c:txPr>
        <c:crossAx val="155391872"/>
        <c:crosses val="autoZero"/>
        <c:crossBetween val="between"/>
      </c:valAx>
    </c:plotArea>
    <c:legend>
      <c:legendPos val="b"/>
      <c:legendEntry>
        <c:idx val="4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AR"/>
          </a:p>
        </c:txPr>
      </c:legendEntry>
      <c:layout>
        <c:manualLayout>
          <c:xMode val="edge"/>
          <c:yMode val="edge"/>
          <c:x val="0.10167403650814839"/>
          <c:y val="0.75179340513470372"/>
          <c:w val="0.84978869166777926"/>
          <c:h val="0.15579618064983281"/>
        </c:manualLayout>
      </c:layout>
      <c:overlay val="0"/>
      <c:spPr>
        <a:ln w="3175">
          <a:prstDash val="sysDot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A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AR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3E5A61-70EF-4D82-8C76-7DF732FDB376}" type="doc">
      <dgm:prSet loTypeId="urn:microsoft.com/office/officeart/2005/8/layout/list1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8EC58958-7983-4E06-9BC0-94C59C350994}">
      <dgm:prSet phldrT="[Texto]" custT="1"/>
      <dgm:spPr/>
      <dgm:t>
        <a:bodyPr/>
        <a:lstStyle/>
        <a:p>
          <a:r>
            <a:rPr lang="es-ES" sz="1800" b="1" dirty="0" smtClean="0">
              <a:latin typeface="Arial Black" pitchFamily="34" charset="0"/>
            </a:rPr>
            <a:t>Crecimiento por segundo año consecutivo</a:t>
          </a:r>
          <a:endParaRPr lang="es-ES" sz="1800" b="1" dirty="0">
            <a:latin typeface="Arial Black" pitchFamily="34" charset="0"/>
          </a:endParaRPr>
        </a:p>
      </dgm:t>
    </dgm:pt>
    <dgm:pt modelId="{40A5501D-70E7-4C2C-98DB-485EAC68A6DF}" type="parTrans" cxnId="{A47FE984-6437-4342-9AC4-756804E07828}">
      <dgm:prSet/>
      <dgm:spPr/>
      <dgm:t>
        <a:bodyPr/>
        <a:lstStyle/>
        <a:p>
          <a:endParaRPr lang="es-ES"/>
        </a:p>
      </dgm:t>
    </dgm:pt>
    <dgm:pt modelId="{143D3A1C-D0C7-402A-9FA7-6B58CD1D7031}" type="sibTrans" cxnId="{A47FE984-6437-4342-9AC4-756804E07828}">
      <dgm:prSet/>
      <dgm:spPr/>
      <dgm:t>
        <a:bodyPr/>
        <a:lstStyle/>
        <a:p>
          <a:endParaRPr lang="es-ES"/>
        </a:p>
      </dgm:t>
    </dgm:pt>
    <dgm:pt modelId="{B165EE74-9814-4557-B34A-C5BA12D6E21E}">
      <dgm:prSet phldrT="[Texto]" custT="1"/>
      <dgm:spPr/>
      <dgm:t>
        <a:bodyPr/>
        <a:lstStyle/>
        <a:p>
          <a:r>
            <a:rPr lang="es-ES" sz="1800" b="1" dirty="0" smtClean="0">
              <a:latin typeface="Arial Black" pitchFamily="34" charset="0"/>
            </a:rPr>
            <a:t>Inflación probablemente a la baja pero encima de la meta</a:t>
          </a:r>
          <a:endParaRPr lang="es-ES" sz="1800" b="1" dirty="0">
            <a:latin typeface="Arial Black" pitchFamily="34" charset="0"/>
          </a:endParaRPr>
        </a:p>
      </dgm:t>
    </dgm:pt>
    <dgm:pt modelId="{98CDC182-40F6-4D6F-80E3-A6306ADF5646}" type="parTrans" cxnId="{FC214F45-D14C-461C-92BC-FA3FAD34F9D4}">
      <dgm:prSet/>
      <dgm:spPr/>
      <dgm:t>
        <a:bodyPr/>
        <a:lstStyle/>
        <a:p>
          <a:endParaRPr lang="es-ES"/>
        </a:p>
      </dgm:t>
    </dgm:pt>
    <dgm:pt modelId="{437DD2B9-F513-4E0E-B8BA-3C1D3A35E85D}" type="sibTrans" cxnId="{FC214F45-D14C-461C-92BC-FA3FAD34F9D4}">
      <dgm:prSet/>
      <dgm:spPr/>
      <dgm:t>
        <a:bodyPr/>
        <a:lstStyle/>
        <a:p>
          <a:endParaRPr lang="es-ES"/>
        </a:p>
      </dgm:t>
    </dgm:pt>
    <dgm:pt modelId="{77D983FA-BF33-4627-B46F-1CDF6AB5D3AB}">
      <dgm:prSet phldrT="[Texto]" custT="1"/>
      <dgm:spPr/>
      <dgm:t>
        <a:bodyPr/>
        <a:lstStyle/>
        <a:p>
          <a:r>
            <a:rPr lang="es-ES" sz="1800" b="1" dirty="0" smtClean="0">
              <a:latin typeface="Arial Black" pitchFamily="34" charset="0"/>
            </a:rPr>
            <a:t>Necesidad de pesos del Tesoro y del BCRA pone un piso alto a la tasa real de interés</a:t>
          </a:r>
          <a:endParaRPr lang="es-ES" sz="1800" b="1" dirty="0">
            <a:latin typeface="Arial Black" pitchFamily="34" charset="0"/>
          </a:endParaRPr>
        </a:p>
      </dgm:t>
    </dgm:pt>
    <dgm:pt modelId="{3BA767BA-5449-421C-A9D1-ECED6F23B29E}" type="parTrans" cxnId="{F0BB8F48-3F52-4D94-AD6B-8DB09A73436E}">
      <dgm:prSet/>
      <dgm:spPr/>
      <dgm:t>
        <a:bodyPr/>
        <a:lstStyle/>
        <a:p>
          <a:endParaRPr lang="es-ES"/>
        </a:p>
      </dgm:t>
    </dgm:pt>
    <dgm:pt modelId="{A45BE1EB-A105-4900-A594-600551C62988}" type="sibTrans" cxnId="{F0BB8F48-3F52-4D94-AD6B-8DB09A73436E}">
      <dgm:prSet/>
      <dgm:spPr/>
      <dgm:t>
        <a:bodyPr/>
        <a:lstStyle/>
        <a:p>
          <a:endParaRPr lang="es-ES"/>
        </a:p>
      </dgm:t>
    </dgm:pt>
    <dgm:pt modelId="{4DCAC8CA-E3A9-406F-AE2C-055E6D99F731}">
      <dgm:prSet phldrT="[Texto]" custT="1"/>
      <dgm:spPr/>
      <dgm:t>
        <a:bodyPr/>
        <a:lstStyle/>
        <a:p>
          <a:r>
            <a:rPr lang="es-ES" sz="1800" b="1" dirty="0" smtClean="0">
              <a:latin typeface="Arial Black" pitchFamily="34" charset="0"/>
            </a:rPr>
            <a:t>Aumento del Riesgo País</a:t>
          </a:r>
          <a:endParaRPr lang="es-ES" sz="1800" b="1" dirty="0">
            <a:latin typeface="Arial Black" pitchFamily="34" charset="0"/>
          </a:endParaRPr>
        </a:p>
      </dgm:t>
    </dgm:pt>
    <dgm:pt modelId="{52AC1EF5-EE4B-4E59-894E-413E74D5B4C1}" type="parTrans" cxnId="{D060A6A9-A502-4E79-B6C4-1088836A61DC}">
      <dgm:prSet/>
      <dgm:spPr/>
      <dgm:t>
        <a:bodyPr/>
        <a:lstStyle/>
        <a:p>
          <a:endParaRPr lang="es-ES"/>
        </a:p>
      </dgm:t>
    </dgm:pt>
    <dgm:pt modelId="{E1DC3D6A-8A75-43B8-9923-590A1FA82E70}" type="sibTrans" cxnId="{D060A6A9-A502-4E79-B6C4-1088836A61DC}">
      <dgm:prSet/>
      <dgm:spPr/>
      <dgm:t>
        <a:bodyPr/>
        <a:lstStyle/>
        <a:p>
          <a:endParaRPr lang="es-ES"/>
        </a:p>
      </dgm:t>
    </dgm:pt>
    <dgm:pt modelId="{29F4D741-316F-422A-98E9-AFA10939242D}">
      <dgm:prSet phldrT="[Texto]" custT="1"/>
      <dgm:spPr/>
      <dgm:t>
        <a:bodyPr/>
        <a:lstStyle/>
        <a:p>
          <a:r>
            <a:rPr lang="es-ES" sz="1800" b="1" dirty="0" smtClean="0">
              <a:latin typeface="Arial Black" pitchFamily="34" charset="0"/>
            </a:rPr>
            <a:t>Se mantendrá un déficit comercial elevado</a:t>
          </a:r>
          <a:endParaRPr lang="es-ES" sz="1800" b="1" dirty="0">
            <a:latin typeface="Arial Black" pitchFamily="34" charset="0"/>
          </a:endParaRPr>
        </a:p>
      </dgm:t>
    </dgm:pt>
    <dgm:pt modelId="{77FB10C0-AFCF-4F39-943D-DCC148D56379}" type="parTrans" cxnId="{B32D9100-83A8-4BE7-8723-077EF2530A2F}">
      <dgm:prSet/>
      <dgm:spPr/>
      <dgm:t>
        <a:bodyPr/>
        <a:lstStyle/>
        <a:p>
          <a:endParaRPr lang="es-ES"/>
        </a:p>
      </dgm:t>
    </dgm:pt>
    <dgm:pt modelId="{8B2F3BD4-D99C-44C6-8110-2BB92D697369}" type="sibTrans" cxnId="{B32D9100-83A8-4BE7-8723-077EF2530A2F}">
      <dgm:prSet/>
      <dgm:spPr/>
      <dgm:t>
        <a:bodyPr/>
        <a:lstStyle/>
        <a:p>
          <a:endParaRPr lang="es-ES"/>
        </a:p>
      </dgm:t>
    </dgm:pt>
    <dgm:pt modelId="{25702AD2-A790-4653-8E37-FF5A62E2C61E}" type="pres">
      <dgm:prSet presAssocID="{7F3E5A61-70EF-4D82-8C76-7DF732FDB37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97442F35-9E55-40BA-BD57-3ABE262E7E00}" type="pres">
      <dgm:prSet presAssocID="{8EC58958-7983-4E06-9BC0-94C59C350994}" presName="parentLin" presStyleCnt="0"/>
      <dgm:spPr/>
    </dgm:pt>
    <dgm:pt modelId="{C56B8B72-BA15-485F-AF15-43E408E3716C}" type="pres">
      <dgm:prSet presAssocID="{8EC58958-7983-4E06-9BC0-94C59C350994}" presName="parentLeftMargin" presStyleLbl="node1" presStyleIdx="0" presStyleCnt="5"/>
      <dgm:spPr/>
      <dgm:t>
        <a:bodyPr/>
        <a:lstStyle/>
        <a:p>
          <a:endParaRPr lang="es-AR"/>
        </a:p>
      </dgm:t>
    </dgm:pt>
    <dgm:pt modelId="{9E0CFECD-F854-4638-B80C-A211FD284D0F}" type="pres">
      <dgm:prSet presAssocID="{8EC58958-7983-4E06-9BC0-94C59C350994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AC75D8C-D5F7-444C-B8C3-15E73FBA61F6}" type="pres">
      <dgm:prSet presAssocID="{8EC58958-7983-4E06-9BC0-94C59C350994}" presName="negativeSpace" presStyleCnt="0"/>
      <dgm:spPr/>
    </dgm:pt>
    <dgm:pt modelId="{B9B6E1AC-CF25-4B19-B505-B670571A9F14}" type="pres">
      <dgm:prSet presAssocID="{8EC58958-7983-4E06-9BC0-94C59C350994}" presName="childText" presStyleLbl="conFgAcc1" presStyleIdx="0" presStyleCnt="5">
        <dgm:presLayoutVars>
          <dgm:bulletEnabled val="1"/>
        </dgm:presLayoutVars>
      </dgm:prSet>
      <dgm:spPr/>
    </dgm:pt>
    <dgm:pt modelId="{7B2BE076-98D8-4940-9814-3C947181133A}" type="pres">
      <dgm:prSet presAssocID="{143D3A1C-D0C7-402A-9FA7-6B58CD1D7031}" presName="spaceBetweenRectangles" presStyleCnt="0"/>
      <dgm:spPr/>
    </dgm:pt>
    <dgm:pt modelId="{76D93BAD-C106-4DDC-8ADF-B846CE0230FC}" type="pres">
      <dgm:prSet presAssocID="{B165EE74-9814-4557-B34A-C5BA12D6E21E}" presName="parentLin" presStyleCnt="0"/>
      <dgm:spPr/>
    </dgm:pt>
    <dgm:pt modelId="{FD81AD04-67E4-4F71-A10D-FDF33DF4F339}" type="pres">
      <dgm:prSet presAssocID="{B165EE74-9814-4557-B34A-C5BA12D6E21E}" presName="parentLeftMargin" presStyleLbl="node1" presStyleIdx="0" presStyleCnt="5"/>
      <dgm:spPr/>
      <dgm:t>
        <a:bodyPr/>
        <a:lstStyle/>
        <a:p>
          <a:endParaRPr lang="es-AR"/>
        </a:p>
      </dgm:t>
    </dgm:pt>
    <dgm:pt modelId="{A96192AC-891F-4266-873F-3B777F7851CC}" type="pres">
      <dgm:prSet presAssocID="{B165EE74-9814-4557-B34A-C5BA12D6E21E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D6C8912-E840-4B34-BC18-9B25D19F48D7}" type="pres">
      <dgm:prSet presAssocID="{B165EE74-9814-4557-B34A-C5BA12D6E21E}" presName="negativeSpace" presStyleCnt="0"/>
      <dgm:spPr/>
    </dgm:pt>
    <dgm:pt modelId="{C63F7828-7132-4D70-85FD-82468DA4F173}" type="pres">
      <dgm:prSet presAssocID="{B165EE74-9814-4557-B34A-C5BA12D6E21E}" presName="childText" presStyleLbl="conFgAcc1" presStyleIdx="1" presStyleCnt="5">
        <dgm:presLayoutVars>
          <dgm:bulletEnabled val="1"/>
        </dgm:presLayoutVars>
      </dgm:prSet>
      <dgm:spPr/>
    </dgm:pt>
    <dgm:pt modelId="{03A20362-A958-408E-B2F9-37B275C3F997}" type="pres">
      <dgm:prSet presAssocID="{437DD2B9-F513-4E0E-B8BA-3C1D3A35E85D}" presName="spaceBetweenRectangles" presStyleCnt="0"/>
      <dgm:spPr/>
    </dgm:pt>
    <dgm:pt modelId="{FEEBFB3E-BE53-4AB3-A32B-3114C0D1C274}" type="pres">
      <dgm:prSet presAssocID="{77D983FA-BF33-4627-B46F-1CDF6AB5D3AB}" presName="parentLin" presStyleCnt="0"/>
      <dgm:spPr/>
    </dgm:pt>
    <dgm:pt modelId="{62A31F00-C18A-4585-9CC9-C7CA753ABFF9}" type="pres">
      <dgm:prSet presAssocID="{77D983FA-BF33-4627-B46F-1CDF6AB5D3AB}" presName="parentLeftMargin" presStyleLbl="node1" presStyleIdx="1" presStyleCnt="5"/>
      <dgm:spPr/>
      <dgm:t>
        <a:bodyPr/>
        <a:lstStyle/>
        <a:p>
          <a:endParaRPr lang="es-AR"/>
        </a:p>
      </dgm:t>
    </dgm:pt>
    <dgm:pt modelId="{B71C979B-1320-41C4-8455-5B41E11EE65E}" type="pres">
      <dgm:prSet presAssocID="{77D983FA-BF33-4627-B46F-1CDF6AB5D3AB}" presName="parentText" presStyleLbl="node1" presStyleIdx="2" presStyleCnt="5" custScaleX="142857" custScaleY="11547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0FEA0F-1DE1-41F1-BBC0-B38257C95AF7}" type="pres">
      <dgm:prSet presAssocID="{77D983FA-BF33-4627-B46F-1CDF6AB5D3AB}" presName="negativeSpace" presStyleCnt="0"/>
      <dgm:spPr/>
    </dgm:pt>
    <dgm:pt modelId="{14597700-C564-4F0B-AA55-9A72D7CEECB4}" type="pres">
      <dgm:prSet presAssocID="{77D983FA-BF33-4627-B46F-1CDF6AB5D3AB}" presName="childText" presStyleLbl="conFgAcc1" presStyleIdx="2" presStyleCnt="5">
        <dgm:presLayoutVars>
          <dgm:bulletEnabled val="1"/>
        </dgm:presLayoutVars>
      </dgm:prSet>
      <dgm:spPr/>
    </dgm:pt>
    <dgm:pt modelId="{EA208E52-8875-4EE3-8ADE-1E727513DFFE}" type="pres">
      <dgm:prSet presAssocID="{A45BE1EB-A105-4900-A594-600551C62988}" presName="spaceBetweenRectangles" presStyleCnt="0"/>
      <dgm:spPr/>
    </dgm:pt>
    <dgm:pt modelId="{6E5F288E-6112-45D2-B990-4D1BCDF5CB0A}" type="pres">
      <dgm:prSet presAssocID="{29F4D741-316F-422A-98E9-AFA10939242D}" presName="parentLin" presStyleCnt="0"/>
      <dgm:spPr/>
    </dgm:pt>
    <dgm:pt modelId="{847588CC-16FE-466C-8E00-798A0F1D1A84}" type="pres">
      <dgm:prSet presAssocID="{29F4D741-316F-422A-98E9-AFA10939242D}" presName="parentLeftMargin" presStyleLbl="node1" presStyleIdx="2" presStyleCnt="5"/>
      <dgm:spPr/>
      <dgm:t>
        <a:bodyPr/>
        <a:lstStyle/>
        <a:p>
          <a:endParaRPr lang="es-AR"/>
        </a:p>
      </dgm:t>
    </dgm:pt>
    <dgm:pt modelId="{B75FAF22-A197-4E1F-B8B9-00801E0DB2D0}" type="pres">
      <dgm:prSet presAssocID="{29F4D741-316F-422A-98E9-AFA10939242D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279E92-521D-4681-A763-64643FC2819F}" type="pres">
      <dgm:prSet presAssocID="{29F4D741-316F-422A-98E9-AFA10939242D}" presName="negativeSpace" presStyleCnt="0"/>
      <dgm:spPr/>
    </dgm:pt>
    <dgm:pt modelId="{A9856EC5-450D-4D7E-B041-06A85D628D4C}" type="pres">
      <dgm:prSet presAssocID="{29F4D741-316F-422A-98E9-AFA10939242D}" presName="childText" presStyleLbl="conFgAcc1" presStyleIdx="3" presStyleCnt="5">
        <dgm:presLayoutVars>
          <dgm:bulletEnabled val="1"/>
        </dgm:presLayoutVars>
      </dgm:prSet>
      <dgm:spPr/>
    </dgm:pt>
    <dgm:pt modelId="{F8A1F993-A1D9-430E-83AF-A82B35ACF157}" type="pres">
      <dgm:prSet presAssocID="{8B2F3BD4-D99C-44C6-8110-2BB92D697369}" presName="spaceBetweenRectangles" presStyleCnt="0"/>
      <dgm:spPr/>
    </dgm:pt>
    <dgm:pt modelId="{3C75A20C-F20D-458D-9109-3CB1BE1E9E64}" type="pres">
      <dgm:prSet presAssocID="{4DCAC8CA-E3A9-406F-AE2C-055E6D99F731}" presName="parentLin" presStyleCnt="0"/>
      <dgm:spPr/>
    </dgm:pt>
    <dgm:pt modelId="{CE218F4E-3AA0-4914-BDA1-0D2CD82A0040}" type="pres">
      <dgm:prSet presAssocID="{4DCAC8CA-E3A9-406F-AE2C-055E6D99F731}" presName="parentLeftMargin" presStyleLbl="node1" presStyleIdx="3" presStyleCnt="5"/>
      <dgm:spPr/>
      <dgm:t>
        <a:bodyPr/>
        <a:lstStyle/>
        <a:p>
          <a:endParaRPr lang="es-AR"/>
        </a:p>
      </dgm:t>
    </dgm:pt>
    <dgm:pt modelId="{7D9DF0B3-3820-45C6-A3BD-18EC1CF6867E}" type="pres">
      <dgm:prSet presAssocID="{4DCAC8CA-E3A9-406F-AE2C-055E6D99F731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4B8B33-A55E-4AF0-B067-6B9E9F4ECB11}" type="pres">
      <dgm:prSet presAssocID="{4DCAC8CA-E3A9-406F-AE2C-055E6D99F731}" presName="negativeSpace" presStyleCnt="0"/>
      <dgm:spPr/>
    </dgm:pt>
    <dgm:pt modelId="{6C28238C-3F78-4A39-876E-055416BDC390}" type="pres">
      <dgm:prSet presAssocID="{4DCAC8CA-E3A9-406F-AE2C-055E6D99F73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C214F45-D14C-461C-92BC-FA3FAD34F9D4}" srcId="{7F3E5A61-70EF-4D82-8C76-7DF732FDB376}" destId="{B165EE74-9814-4557-B34A-C5BA12D6E21E}" srcOrd="1" destOrd="0" parTransId="{98CDC182-40F6-4D6F-80E3-A6306ADF5646}" sibTransId="{437DD2B9-F513-4E0E-B8BA-3C1D3A35E85D}"/>
    <dgm:cxn modelId="{30628BB5-F1F3-4992-ABA2-A86FECB73C0D}" type="presOf" srcId="{8EC58958-7983-4E06-9BC0-94C59C350994}" destId="{9E0CFECD-F854-4638-B80C-A211FD284D0F}" srcOrd="1" destOrd="0" presId="urn:microsoft.com/office/officeart/2005/8/layout/list1"/>
    <dgm:cxn modelId="{29E71DE9-02EE-41E7-B3A9-03B793981E56}" type="presOf" srcId="{4DCAC8CA-E3A9-406F-AE2C-055E6D99F731}" destId="{7D9DF0B3-3820-45C6-A3BD-18EC1CF6867E}" srcOrd="1" destOrd="0" presId="urn:microsoft.com/office/officeart/2005/8/layout/list1"/>
    <dgm:cxn modelId="{DC2F2125-829A-4369-B4DD-B2B643A85DA6}" type="presOf" srcId="{77D983FA-BF33-4627-B46F-1CDF6AB5D3AB}" destId="{62A31F00-C18A-4585-9CC9-C7CA753ABFF9}" srcOrd="0" destOrd="0" presId="urn:microsoft.com/office/officeart/2005/8/layout/list1"/>
    <dgm:cxn modelId="{96A77B50-F0FD-496A-A0C5-DD0CF713C1FE}" type="presOf" srcId="{29F4D741-316F-422A-98E9-AFA10939242D}" destId="{847588CC-16FE-466C-8E00-798A0F1D1A84}" srcOrd="0" destOrd="0" presId="urn:microsoft.com/office/officeart/2005/8/layout/list1"/>
    <dgm:cxn modelId="{B5DE1825-7012-4756-B6A1-DA553567E5B1}" type="presOf" srcId="{29F4D741-316F-422A-98E9-AFA10939242D}" destId="{B75FAF22-A197-4E1F-B8B9-00801E0DB2D0}" srcOrd="1" destOrd="0" presId="urn:microsoft.com/office/officeart/2005/8/layout/list1"/>
    <dgm:cxn modelId="{A47FE984-6437-4342-9AC4-756804E07828}" srcId="{7F3E5A61-70EF-4D82-8C76-7DF732FDB376}" destId="{8EC58958-7983-4E06-9BC0-94C59C350994}" srcOrd="0" destOrd="0" parTransId="{40A5501D-70E7-4C2C-98DB-485EAC68A6DF}" sibTransId="{143D3A1C-D0C7-402A-9FA7-6B58CD1D7031}"/>
    <dgm:cxn modelId="{C8CAD0B7-01FB-4413-89B7-6CAE7753A3D8}" type="presOf" srcId="{77D983FA-BF33-4627-B46F-1CDF6AB5D3AB}" destId="{B71C979B-1320-41C4-8455-5B41E11EE65E}" srcOrd="1" destOrd="0" presId="urn:microsoft.com/office/officeart/2005/8/layout/list1"/>
    <dgm:cxn modelId="{F0BB8F48-3F52-4D94-AD6B-8DB09A73436E}" srcId="{7F3E5A61-70EF-4D82-8C76-7DF732FDB376}" destId="{77D983FA-BF33-4627-B46F-1CDF6AB5D3AB}" srcOrd="2" destOrd="0" parTransId="{3BA767BA-5449-421C-A9D1-ECED6F23B29E}" sibTransId="{A45BE1EB-A105-4900-A594-600551C62988}"/>
    <dgm:cxn modelId="{8261BE5F-9B58-4358-8AB8-23AC4948EDE8}" type="presOf" srcId="{7F3E5A61-70EF-4D82-8C76-7DF732FDB376}" destId="{25702AD2-A790-4653-8E37-FF5A62E2C61E}" srcOrd="0" destOrd="0" presId="urn:microsoft.com/office/officeart/2005/8/layout/list1"/>
    <dgm:cxn modelId="{7844CC12-06AD-41E5-8A29-F67A6D2E47DE}" type="presOf" srcId="{8EC58958-7983-4E06-9BC0-94C59C350994}" destId="{C56B8B72-BA15-485F-AF15-43E408E3716C}" srcOrd="0" destOrd="0" presId="urn:microsoft.com/office/officeart/2005/8/layout/list1"/>
    <dgm:cxn modelId="{6908566F-5251-4ED8-8EE4-5A954326EB0E}" type="presOf" srcId="{B165EE74-9814-4557-B34A-C5BA12D6E21E}" destId="{FD81AD04-67E4-4F71-A10D-FDF33DF4F339}" srcOrd="0" destOrd="0" presId="urn:microsoft.com/office/officeart/2005/8/layout/list1"/>
    <dgm:cxn modelId="{186887D7-6171-400A-9F3E-BB7D883463FC}" type="presOf" srcId="{4DCAC8CA-E3A9-406F-AE2C-055E6D99F731}" destId="{CE218F4E-3AA0-4914-BDA1-0D2CD82A0040}" srcOrd="0" destOrd="0" presId="urn:microsoft.com/office/officeart/2005/8/layout/list1"/>
    <dgm:cxn modelId="{D060A6A9-A502-4E79-B6C4-1088836A61DC}" srcId="{7F3E5A61-70EF-4D82-8C76-7DF732FDB376}" destId="{4DCAC8CA-E3A9-406F-AE2C-055E6D99F731}" srcOrd="4" destOrd="0" parTransId="{52AC1EF5-EE4B-4E59-894E-413E74D5B4C1}" sibTransId="{E1DC3D6A-8A75-43B8-9923-590A1FA82E70}"/>
    <dgm:cxn modelId="{FE2356CC-7223-4A6E-9D88-5694DB8A38AF}" type="presOf" srcId="{B165EE74-9814-4557-B34A-C5BA12D6E21E}" destId="{A96192AC-891F-4266-873F-3B777F7851CC}" srcOrd="1" destOrd="0" presId="urn:microsoft.com/office/officeart/2005/8/layout/list1"/>
    <dgm:cxn modelId="{B32D9100-83A8-4BE7-8723-077EF2530A2F}" srcId="{7F3E5A61-70EF-4D82-8C76-7DF732FDB376}" destId="{29F4D741-316F-422A-98E9-AFA10939242D}" srcOrd="3" destOrd="0" parTransId="{77FB10C0-AFCF-4F39-943D-DCC148D56379}" sibTransId="{8B2F3BD4-D99C-44C6-8110-2BB92D697369}"/>
    <dgm:cxn modelId="{FF7943F0-C719-43E1-97E3-B31B2802D652}" type="presParOf" srcId="{25702AD2-A790-4653-8E37-FF5A62E2C61E}" destId="{97442F35-9E55-40BA-BD57-3ABE262E7E00}" srcOrd="0" destOrd="0" presId="urn:microsoft.com/office/officeart/2005/8/layout/list1"/>
    <dgm:cxn modelId="{C022B1D8-124E-4520-9A08-49C99CA3A25F}" type="presParOf" srcId="{97442F35-9E55-40BA-BD57-3ABE262E7E00}" destId="{C56B8B72-BA15-485F-AF15-43E408E3716C}" srcOrd="0" destOrd="0" presId="urn:microsoft.com/office/officeart/2005/8/layout/list1"/>
    <dgm:cxn modelId="{BE460BC7-8846-4872-A2BA-B204EE294F05}" type="presParOf" srcId="{97442F35-9E55-40BA-BD57-3ABE262E7E00}" destId="{9E0CFECD-F854-4638-B80C-A211FD284D0F}" srcOrd="1" destOrd="0" presId="urn:microsoft.com/office/officeart/2005/8/layout/list1"/>
    <dgm:cxn modelId="{99548067-89F6-4273-97B5-01EF89F38B3B}" type="presParOf" srcId="{25702AD2-A790-4653-8E37-FF5A62E2C61E}" destId="{FAC75D8C-D5F7-444C-B8C3-15E73FBA61F6}" srcOrd="1" destOrd="0" presId="urn:microsoft.com/office/officeart/2005/8/layout/list1"/>
    <dgm:cxn modelId="{1673469C-18B5-41D4-B178-BB9908703EBB}" type="presParOf" srcId="{25702AD2-A790-4653-8E37-FF5A62E2C61E}" destId="{B9B6E1AC-CF25-4B19-B505-B670571A9F14}" srcOrd="2" destOrd="0" presId="urn:microsoft.com/office/officeart/2005/8/layout/list1"/>
    <dgm:cxn modelId="{0C7E5128-51E9-4241-A628-D8F3F4BF9A13}" type="presParOf" srcId="{25702AD2-A790-4653-8E37-FF5A62E2C61E}" destId="{7B2BE076-98D8-4940-9814-3C947181133A}" srcOrd="3" destOrd="0" presId="urn:microsoft.com/office/officeart/2005/8/layout/list1"/>
    <dgm:cxn modelId="{36DE1B23-13AD-439F-B5EA-1162B78521EA}" type="presParOf" srcId="{25702AD2-A790-4653-8E37-FF5A62E2C61E}" destId="{76D93BAD-C106-4DDC-8ADF-B846CE0230FC}" srcOrd="4" destOrd="0" presId="urn:microsoft.com/office/officeart/2005/8/layout/list1"/>
    <dgm:cxn modelId="{B7D05F3C-0405-433F-A642-D385386F955C}" type="presParOf" srcId="{76D93BAD-C106-4DDC-8ADF-B846CE0230FC}" destId="{FD81AD04-67E4-4F71-A10D-FDF33DF4F339}" srcOrd="0" destOrd="0" presId="urn:microsoft.com/office/officeart/2005/8/layout/list1"/>
    <dgm:cxn modelId="{0D67A12E-1843-4CCB-95A1-09D73E1D76C3}" type="presParOf" srcId="{76D93BAD-C106-4DDC-8ADF-B846CE0230FC}" destId="{A96192AC-891F-4266-873F-3B777F7851CC}" srcOrd="1" destOrd="0" presId="urn:microsoft.com/office/officeart/2005/8/layout/list1"/>
    <dgm:cxn modelId="{99038C0F-26F6-46C1-AE46-6F0726AB7B4C}" type="presParOf" srcId="{25702AD2-A790-4653-8E37-FF5A62E2C61E}" destId="{AD6C8912-E840-4B34-BC18-9B25D19F48D7}" srcOrd="5" destOrd="0" presId="urn:microsoft.com/office/officeart/2005/8/layout/list1"/>
    <dgm:cxn modelId="{AA20C9CC-851E-4A73-84D4-65789F0E3130}" type="presParOf" srcId="{25702AD2-A790-4653-8E37-FF5A62E2C61E}" destId="{C63F7828-7132-4D70-85FD-82468DA4F173}" srcOrd="6" destOrd="0" presId="urn:microsoft.com/office/officeart/2005/8/layout/list1"/>
    <dgm:cxn modelId="{60094B11-0342-42C5-88F7-D44D5A1B555C}" type="presParOf" srcId="{25702AD2-A790-4653-8E37-FF5A62E2C61E}" destId="{03A20362-A958-408E-B2F9-37B275C3F997}" srcOrd="7" destOrd="0" presId="urn:microsoft.com/office/officeart/2005/8/layout/list1"/>
    <dgm:cxn modelId="{2205910E-953A-4EB8-A416-686A7765C149}" type="presParOf" srcId="{25702AD2-A790-4653-8E37-FF5A62E2C61E}" destId="{FEEBFB3E-BE53-4AB3-A32B-3114C0D1C274}" srcOrd="8" destOrd="0" presId="urn:microsoft.com/office/officeart/2005/8/layout/list1"/>
    <dgm:cxn modelId="{E7EFCDE4-16D7-4F7B-A81E-19EB0539CB26}" type="presParOf" srcId="{FEEBFB3E-BE53-4AB3-A32B-3114C0D1C274}" destId="{62A31F00-C18A-4585-9CC9-C7CA753ABFF9}" srcOrd="0" destOrd="0" presId="urn:microsoft.com/office/officeart/2005/8/layout/list1"/>
    <dgm:cxn modelId="{1BBB1132-12D1-42B9-94F9-6F9D58ECB1EE}" type="presParOf" srcId="{FEEBFB3E-BE53-4AB3-A32B-3114C0D1C274}" destId="{B71C979B-1320-41C4-8455-5B41E11EE65E}" srcOrd="1" destOrd="0" presId="urn:microsoft.com/office/officeart/2005/8/layout/list1"/>
    <dgm:cxn modelId="{64AE80AB-4152-41E2-B228-8900107F96A1}" type="presParOf" srcId="{25702AD2-A790-4653-8E37-FF5A62E2C61E}" destId="{C40FEA0F-1DE1-41F1-BBC0-B38257C95AF7}" srcOrd="9" destOrd="0" presId="urn:microsoft.com/office/officeart/2005/8/layout/list1"/>
    <dgm:cxn modelId="{6A2DD92B-AF24-4C29-B8A4-48D7C340E5D8}" type="presParOf" srcId="{25702AD2-A790-4653-8E37-FF5A62E2C61E}" destId="{14597700-C564-4F0B-AA55-9A72D7CEECB4}" srcOrd="10" destOrd="0" presId="urn:microsoft.com/office/officeart/2005/8/layout/list1"/>
    <dgm:cxn modelId="{6D0007EE-2BB8-4063-990B-E6A013DDE73F}" type="presParOf" srcId="{25702AD2-A790-4653-8E37-FF5A62E2C61E}" destId="{EA208E52-8875-4EE3-8ADE-1E727513DFFE}" srcOrd="11" destOrd="0" presId="urn:microsoft.com/office/officeart/2005/8/layout/list1"/>
    <dgm:cxn modelId="{7BB4C289-8C07-4605-98CC-02B41D2BC56F}" type="presParOf" srcId="{25702AD2-A790-4653-8E37-FF5A62E2C61E}" destId="{6E5F288E-6112-45D2-B990-4D1BCDF5CB0A}" srcOrd="12" destOrd="0" presId="urn:microsoft.com/office/officeart/2005/8/layout/list1"/>
    <dgm:cxn modelId="{AC4DE101-EC17-4C15-A6B8-2A302339C7D6}" type="presParOf" srcId="{6E5F288E-6112-45D2-B990-4D1BCDF5CB0A}" destId="{847588CC-16FE-466C-8E00-798A0F1D1A84}" srcOrd="0" destOrd="0" presId="urn:microsoft.com/office/officeart/2005/8/layout/list1"/>
    <dgm:cxn modelId="{AE6571EB-1AF8-47FC-A54C-B46523DB108F}" type="presParOf" srcId="{6E5F288E-6112-45D2-B990-4D1BCDF5CB0A}" destId="{B75FAF22-A197-4E1F-B8B9-00801E0DB2D0}" srcOrd="1" destOrd="0" presId="urn:microsoft.com/office/officeart/2005/8/layout/list1"/>
    <dgm:cxn modelId="{A3AEB09B-564D-4DCD-8A70-49902CDCF5F3}" type="presParOf" srcId="{25702AD2-A790-4653-8E37-FF5A62E2C61E}" destId="{80279E92-521D-4681-A763-64643FC2819F}" srcOrd="13" destOrd="0" presId="urn:microsoft.com/office/officeart/2005/8/layout/list1"/>
    <dgm:cxn modelId="{F184C699-B52C-42A7-A682-B9A932A1C857}" type="presParOf" srcId="{25702AD2-A790-4653-8E37-FF5A62E2C61E}" destId="{A9856EC5-450D-4D7E-B041-06A85D628D4C}" srcOrd="14" destOrd="0" presId="urn:microsoft.com/office/officeart/2005/8/layout/list1"/>
    <dgm:cxn modelId="{7FBDE4E2-B114-493F-B0F9-5A482D6B082E}" type="presParOf" srcId="{25702AD2-A790-4653-8E37-FF5A62E2C61E}" destId="{F8A1F993-A1D9-430E-83AF-A82B35ACF157}" srcOrd="15" destOrd="0" presId="urn:microsoft.com/office/officeart/2005/8/layout/list1"/>
    <dgm:cxn modelId="{771BC665-4B1F-44E0-8FBA-B1DA24C8079E}" type="presParOf" srcId="{25702AD2-A790-4653-8E37-FF5A62E2C61E}" destId="{3C75A20C-F20D-458D-9109-3CB1BE1E9E64}" srcOrd="16" destOrd="0" presId="urn:microsoft.com/office/officeart/2005/8/layout/list1"/>
    <dgm:cxn modelId="{A55409C6-3208-4A82-856B-C0C7750A6618}" type="presParOf" srcId="{3C75A20C-F20D-458D-9109-3CB1BE1E9E64}" destId="{CE218F4E-3AA0-4914-BDA1-0D2CD82A0040}" srcOrd="0" destOrd="0" presId="urn:microsoft.com/office/officeart/2005/8/layout/list1"/>
    <dgm:cxn modelId="{8CE06848-B66B-4A9F-BAF1-BE098AEA054A}" type="presParOf" srcId="{3C75A20C-F20D-458D-9109-3CB1BE1E9E64}" destId="{7D9DF0B3-3820-45C6-A3BD-18EC1CF6867E}" srcOrd="1" destOrd="0" presId="urn:microsoft.com/office/officeart/2005/8/layout/list1"/>
    <dgm:cxn modelId="{E6100E8D-B15A-4237-BE02-7721352533BA}" type="presParOf" srcId="{25702AD2-A790-4653-8E37-FF5A62E2C61E}" destId="{AA4B8B33-A55E-4AF0-B067-6B9E9F4ECB11}" srcOrd="17" destOrd="0" presId="urn:microsoft.com/office/officeart/2005/8/layout/list1"/>
    <dgm:cxn modelId="{53513584-A929-4DAA-87FD-99EB36090792}" type="presParOf" srcId="{25702AD2-A790-4653-8E37-FF5A62E2C61E}" destId="{6C28238C-3F78-4A39-876E-055416BDC39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6E1AC-CF25-4B19-B505-B670571A9F14}">
      <dsp:nvSpPr>
        <dsp:cNvPr id="0" name=""/>
        <dsp:cNvSpPr/>
      </dsp:nvSpPr>
      <dsp:spPr>
        <a:xfrm>
          <a:off x="0" y="298508"/>
          <a:ext cx="82295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0CFECD-F854-4638-B80C-A211FD284D0F}">
      <dsp:nvSpPr>
        <dsp:cNvPr id="0" name=""/>
        <dsp:cNvSpPr/>
      </dsp:nvSpPr>
      <dsp:spPr>
        <a:xfrm>
          <a:off x="391790" y="3308"/>
          <a:ext cx="7835792" cy="5904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 Black" pitchFamily="34" charset="0"/>
            </a:rPr>
            <a:t>Crecimiento por segundo año consecutivo</a:t>
          </a:r>
          <a:endParaRPr lang="es-ES" sz="1800" b="1" kern="1200" dirty="0">
            <a:latin typeface="Arial Black" pitchFamily="34" charset="0"/>
          </a:endParaRPr>
        </a:p>
      </dsp:txBody>
      <dsp:txXfrm>
        <a:off x="420611" y="32129"/>
        <a:ext cx="7778150" cy="532758"/>
      </dsp:txXfrm>
    </dsp:sp>
    <dsp:sp modelId="{C63F7828-7132-4D70-85FD-82468DA4F173}">
      <dsp:nvSpPr>
        <dsp:cNvPr id="0" name=""/>
        <dsp:cNvSpPr/>
      </dsp:nvSpPr>
      <dsp:spPr>
        <a:xfrm>
          <a:off x="0" y="1205708"/>
          <a:ext cx="82295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76561"/>
              <a:satOff val="-1098"/>
              <a:lumOff val="64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6192AC-891F-4266-873F-3B777F7851CC}">
      <dsp:nvSpPr>
        <dsp:cNvPr id="0" name=""/>
        <dsp:cNvSpPr/>
      </dsp:nvSpPr>
      <dsp:spPr>
        <a:xfrm>
          <a:off x="391790" y="910508"/>
          <a:ext cx="7835792" cy="5904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76561"/>
                <a:satOff val="-1098"/>
                <a:lumOff val="6404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76561"/>
                <a:satOff val="-1098"/>
                <a:lumOff val="6404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76561"/>
                <a:satOff val="-1098"/>
                <a:lumOff val="64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 Black" pitchFamily="34" charset="0"/>
            </a:rPr>
            <a:t>Inflación probablemente a la baja pero encima de la meta</a:t>
          </a:r>
          <a:endParaRPr lang="es-ES" sz="1800" b="1" kern="1200" dirty="0">
            <a:latin typeface="Arial Black" pitchFamily="34" charset="0"/>
          </a:endParaRPr>
        </a:p>
      </dsp:txBody>
      <dsp:txXfrm>
        <a:off x="420611" y="939329"/>
        <a:ext cx="7778150" cy="532758"/>
      </dsp:txXfrm>
    </dsp:sp>
    <dsp:sp modelId="{14597700-C564-4F0B-AA55-9A72D7CEECB4}">
      <dsp:nvSpPr>
        <dsp:cNvPr id="0" name=""/>
        <dsp:cNvSpPr/>
      </dsp:nvSpPr>
      <dsp:spPr>
        <a:xfrm>
          <a:off x="0" y="2204254"/>
          <a:ext cx="82295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1C979B-1320-41C4-8455-5B41E11EE65E}">
      <dsp:nvSpPr>
        <dsp:cNvPr id="0" name=""/>
        <dsp:cNvSpPr/>
      </dsp:nvSpPr>
      <dsp:spPr>
        <a:xfrm>
          <a:off x="391790" y="1817708"/>
          <a:ext cx="7835792" cy="68174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53123"/>
                <a:satOff val="-2196"/>
                <a:lumOff val="1280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 Black" pitchFamily="34" charset="0"/>
            </a:rPr>
            <a:t>Necesidad de pesos del Tesoro y del BCRA pone un piso alto a la tasa real de interés</a:t>
          </a:r>
          <a:endParaRPr lang="es-ES" sz="1800" b="1" kern="1200" dirty="0">
            <a:latin typeface="Arial Black" pitchFamily="34" charset="0"/>
          </a:endParaRPr>
        </a:p>
      </dsp:txBody>
      <dsp:txXfrm>
        <a:off x="425070" y="1850988"/>
        <a:ext cx="7769232" cy="615186"/>
      </dsp:txXfrm>
    </dsp:sp>
    <dsp:sp modelId="{A9856EC5-450D-4D7E-B041-06A85D628D4C}">
      <dsp:nvSpPr>
        <dsp:cNvPr id="0" name=""/>
        <dsp:cNvSpPr/>
      </dsp:nvSpPr>
      <dsp:spPr>
        <a:xfrm>
          <a:off x="0" y="3111454"/>
          <a:ext cx="82295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29684"/>
              <a:satOff val="-3294"/>
              <a:lumOff val="192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5FAF22-A197-4E1F-B8B9-00801E0DB2D0}">
      <dsp:nvSpPr>
        <dsp:cNvPr id="0" name=""/>
        <dsp:cNvSpPr/>
      </dsp:nvSpPr>
      <dsp:spPr>
        <a:xfrm>
          <a:off x="391790" y="2816254"/>
          <a:ext cx="7835792" cy="5904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29684"/>
                <a:satOff val="-3294"/>
                <a:lumOff val="19211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29684"/>
                <a:satOff val="-3294"/>
                <a:lumOff val="19211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29684"/>
                <a:satOff val="-3294"/>
                <a:lumOff val="192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 Black" pitchFamily="34" charset="0"/>
            </a:rPr>
            <a:t>Se mantendrá un déficit comercial elevado</a:t>
          </a:r>
          <a:endParaRPr lang="es-ES" sz="1800" b="1" kern="1200" dirty="0">
            <a:latin typeface="Arial Black" pitchFamily="34" charset="0"/>
          </a:endParaRPr>
        </a:p>
      </dsp:txBody>
      <dsp:txXfrm>
        <a:off x="420611" y="2845075"/>
        <a:ext cx="7778150" cy="532758"/>
      </dsp:txXfrm>
    </dsp:sp>
    <dsp:sp modelId="{6C28238C-3F78-4A39-876E-055416BDC390}">
      <dsp:nvSpPr>
        <dsp:cNvPr id="0" name=""/>
        <dsp:cNvSpPr/>
      </dsp:nvSpPr>
      <dsp:spPr>
        <a:xfrm>
          <a:off x="0" y="4018654"/>
          <a:ext cx="82295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9DF0B3-3820-45C6-A3BD-18EC1CF6867E}">
      <dsp:nvSpPr>
        <dsp:cNvPr id="0" name=""/>
        <dsp:cNvSpPr/>
      </dsp:nvSpPr>
      <dsp:spPr>
        <a:xfrm>
          <a:off x="391790" y="3723454"/>
          <a:ext cx="7835792" cy="5904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 Black" pitchFamily="34" charset="0"/>
            </a:rPr>
            <a:t>Aumento del Riesgo País</a:t>
          </a:r>
          <a:endParaRPr lang="es-ES" sz="1800" b="1" kern="1200" dirty="0">
            <a:latin typeface="Arial Black" pitchFamily="34" charset="0"/>
          </a:endParaRPr>
        </a:p>
      </dsp:txBody>
      <dsp:txXfrm>
        <a:off x="420611" y="3752275"/>
        <a:ext cx="7778150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0.00339</cdr:x>
      <cdr:y>0.00688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0.39695</cdr:x>
      <cdr:y>0</cdr:y>
    </cdr:from>
    <cdr:to>
      <cdr:x>0.4638</cdr:x>
      <cdr:y>0.87253</cdr:y>
    </cdr:to>
    <cdr:grpSp>
      <cdr:nvGrpSpPr>
        <cdr:cNvPr id="10" name="9 Grupo"/>
        <cdr:cNvGrpSpPr/>
      </cdr:nvGrpSpPr>
      <cdr:grpSpPr>
        <a:xfrm xmlns:a="http://schemas.openxmlformats.org/drawingml/2006/main">
          <a:off x="3558454" y="0"/>
          <a:ext cx="599276" cy="4523698"/>
          <a:chOff x="3827065" y="0"/>
          <a:chExt cx="554689" cy="4043410"/>
        </a:xfrm>
      </cdr:grpSpPr>
      <cdr:sp macro="" textlink="">
        <cdr:nvSpPr>
          <cdr:cNvPr id="3" name="Text Box 2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3827065" y="0"/>
            <a:ext cx="554689" cy="240974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5"/>
          </a:solidFill>
          <a:ln xmlns:a="http://schemas.openxmlformats.org/drawingml/2006/main" w="9525">
            <a:solidFill>
              <a:schemeClr val="accent5"/>
            </a:solidFill>
            <a:miter lim="800000"/>
            <a:headEnd/>
            <a:tailEnd/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txBody>
          <a:bodyPr xmlns:a="http://schemas.openxmlformats.org/drawingml/2006/main" wrap="square" lIns="27432" tIns="22860" rIns="27432" bIns="22860" anchor="ctr" upright="1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 rtl="0">
              <a:defRPr sz="1000"/>
            </a:pPr>
            <a:r>
              <a:rPr lang="es-AR" sz="900" b="1" i="0" u="none" strike="noStrike" baseline="0">
                <a:solidFill>
                  <a:srgbClr val="FFFFFF"/>
                </a:solidFill>
                <a:latin typeface="Arial"/>
                <a:cs typeface="Arial"/>
              </a:rPr>
              <a:t>CANJE (I)</a:t>
            </a:r>
          </a:p>
        </cdr:txBody>
      </cdr:sp>
      <cdr:sp macro="" textlink="">
        <cdr:nvSpPr>
          <cdr:cNvPr id="4" name="Line 1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 flipH="1">
            <a:off x="4080057" y="155150"/>
            <a:ext cx="15433" cy="388826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2225">
            <a:solidFill>
              <a:schemeClr val="accent5"/>
            </a:solidFill>
            <a:round/>
            <a:headEnd/>
            <a:tailEnd/>
          </a:ln>
        </cdr:spPr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es-AR"/>
          </a:p>
        </cdr:txBody>
      </cdr:sp>
    </cdr:grpSp>
  </cdr:relSizeAnchor>
  <cdr:relSizeAnchor xmlns:cdr="http://schemas.openxmlformats.org/drawingml/2006/chartDrawing">
    <cdr:from>
      <cdr:x>0.59149</cdr:x>
      <cdr:y>0</cdr:y>
    </cdr:from>
    <cdr:to>
      <cdr:x>0.66234</cdr:x>
      <cdr:y>0.05649</cdr:y>
    </cdr:to>
    <cdr:sp macro="" textlink="">
      <cdr:nvSpPr>
        <cdr:cNvPr id="5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07867" y="0"/>
          <a:ext cx="587880" cy="25371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/>
        </a:solidFill>
        <a:ln xmlns:a="http://schemas.openxmlformats.org/drawingml/2006/main" w="9525">
          <a:solidFill>
            <a:schemeClr val="accent5"/>
          </a:solidFill>
          <a:miter lim="800000"/>
          <a:headEnd/>
          <a:tailEnd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s-AR" sz="900" b="1" i="0" u="none" strike="noStrike" baseline="0">
              <a:solidFill>
                <a:srgbClr val="FFFFFF"/>
              </a:solidFill>
              <a:latin typeface="Arial"/>
              <a:cs typeface="Arial"/>
            </a:rPr>
            <a:t>CANJE (II)</a:t>
          </a:r>
        </a:p>
      </cdr:txBody>
    </cdr:sp>
  </cdr:relSizeAnchor>
  <cdr:relSizeAnchor xmlns:cdr="http://schemas.openxmlformats.org/drawingml/2006/chartDrawing">
    <cdr:from>
      <cdr:x>0.62823</cdr:x>
      <cdr:y>0.04215</cdr:y>
    </cdr:from>
    <cdr:to>
      <cdr:x>0.62922</cdr:x>
      <cdr:y>0.87051</cdr:y>
    </cdr:to>
    <cdr:sp macro="" textlink="">
      <cdr:nvSpPr>
        <cdr:cNvPr id="6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212718" y="195309"/>
          <a:ext cx="8227" cy="383873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>
          <a:solidFill>
            <a:schemeClr val="accent5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0.26956</cdr:x>
      <cdr:y>0</cdr:y>
    </cdr:from>
    <cdr:to>
      <cdr:x>0.34518</cdr:x>
      <cdr:y>0.87152</cdr:y>
    </cdr:to>
    <cdr:grpSp>
      <cdr:nvGrpSpPr>
        <cdr:cNvPr id="9" name="8 Grupo"/>
        <cdr:cNvGrpSpPr/>
      </cdr:nvGrpSpPr>
      <cdr:grpSpPr>
        <a:xfrm xmlns:a="http://schemas.openxmlformats.org/drawingml/2006/main">
          <a:off x="2416467" y="0"/>
          <a:ext cx="677895" cy="4518462"/>
          <a:chOff x="2731958" y="18594"/>
          <a:chExt cx="627459" cy="3914211"/>
        </a:xfrm>
      </cdr:grpSpPr>
      <cdr:sp macro="" textlink="">
        <cdr:nvSpPr>
          <cdr:cNvPr id="7" name="Text Box 2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2731958" y="18594"/>
            <a:ext cx="627459" cy="22712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00000"/>
          </a:solidFill>
          <a:ln xmlns:a="http://schemas.openxmlformats.org/drawingml/2006/main" w="9525">
            <a:solidFill>
              <a:srgbClr val="C00000"/>
            </a:solidFill>
            <a:miter lim="800000"/>
            <a:headEnd/>
            <a:tailEnd/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txBody>
          <a:bodyPr xmlns:a="http://schemas.openxmlformats.org/drawingml/2006/main" wrap="square" lIns="27432" tIns="22860" rIns="27432" bIns="22860" anchor="ctr" upright="1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 rtl="0">
              <a:defRPr sz="1000"/>
            </a:pPr>
            <a:r>
              <a:rPr lang="es-AR" sz="900" b="1" i="0" u="none" strike="noStrike" baseline="0" dirty="0">
                <a:solidFill>
                  <a:srgbClr val="FFFFFF"/>
                </a:solidFill>
                <a:latin typeface="Arial"/>
                <a:cs typeface="Arial"/>
              </a:rPr>
              <a:t>DEFAULT</a:t>
            </a:r>
          </a:p>
        </cdr:txBody>
      </cdr:sp>
      <cdr:sp macro="" textlink="">
        <cdr:nvSpPr>
          <cdr:cNvPr id="8" name="Line 1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>
            <a:off x="3040045" y="216478"/>
            <a:ext cx="3568" cy="3716327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2225">
            <a:solidFill>
              <a:srgbClr val="C00000"/>
            </a:solidFill>
            <a:round/>
            <a:headEnd/>
            <a:tailEnd/>
          </a:ln>
        </cdr:spPr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es-AR"/>
          </a:p>
        </cdr:txBody>
      </cdr:sp>
    </cdr:grpSp>
  </cdr:relSizeAnchor>
  <cdr:relSizeAnchor xmlns:cdr="http://schemas.openxmlformats.org/drawingml/2006/chartDrawing">
    <cdr:from>
      <cdr:x>0.82996</cdr:x>
      <cdr:y>0</cdr:y>
    </cdr:from>
    <cdr:to>
      <cdr:x>0.90817</cdr:x>
      <cdr:y>0.88284</cdr:y>
    </cdr:to>
    <cdr:grpSp>
      <cdr:nvGrpSpPr>
        <cdr:cNvPr id="13" name="12 Grupo"/>
        <cdr:cNvGrpSpPr/>
      </cdr:nvGrpSpPr>
      <cdr:grpSpPr>
        <a:xfrm xmlns:a="http://schemas.openxmlformats.org/drawingml/2006/main">
          <a:off x="7440166" y="0"/>
          <a:ext cx="701113" cy="4577151"/>
          <a:chOff x="-1" y="0"/>
          <a:chExt cx="648945" cy="3984308"/>
        </a:xfrm>
      </cdr:grpSpPr>
      <cdr:sp macro="" textlink="">
        <cdr:nvSpPr>
          <cdr:cNvPr id="11" name="Text Box 2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-1" y="0"/>
            <a:ext cx="648945" cy="26178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BACC6"/>
          </a:solidFill>
          <a:ln xmlns:a="http://schemas.openxmlformats.org/drawingml/2006/main" w="9525">
            <a:solidFill>
              <a:srgbClr val="4BACC6"/>
            </a:solidFill>
            <a:miter lim="800000"/>
            <a:headEnd/>
            <a:tailEnd/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txBody>
          <a:bodyPr xmlns:a="http://schemas.openxmlformats.org/drawingml/2006/main" wrap="square" lIns="27432" tIns="22860" rIns="27432" bIns="22860" anchor="ctr" upright="1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 rtl="0">
              <a:defRPr sz="1000"/>
            </a:pPr>
            <a:r>
              <a:rPr lang="es-AR" sz="900" b="1" i="0" u="none" strike="noStrike" baseline="0">
                <a:solidFill>
                  <a:srgbClr val="FFFFFF"/>
                </a:solidFill>
                <a:latin typeface="Arial"/>
                <a:cs typeface="Arial"/>
              </a:rPr>
              <a:t>ARREGLO HOLDOUTS</a:t>
            </a:r>
          </a:p>
        </cdr:txBody>
      </cdr:sp>
      <cdr:sp macro="" textlink="">
        <cdr:nvSpPr>
          <cdr:cNvPr id="12" name="Line 1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>
            <a:off x="304851" y="195310"/>
            <a:ext cx="9874" cy="3788998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2225">
            <a:solidFill>
              <a:srgbClr val="4BACC6"/>
            </a:solidFill>
            <a:round/>
            <a:headEnd/>
            <a:tailEnd/>
          </a:ln>
        </cdr:spPr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endParaRPr lang="es-AR"/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0.04586</cdr:x>
      <cdr:y>0.92971</cdr:y>
    </cdr:from>
    <cdr:to>
      <cdr:x>0.13732</cdr:x>
      <cdr:y>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58561" y="3419475"/>
          <a:ext cx="914400" cy="2585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1200"/>
            <a:t>Fuente: IARAF en base a Datos Oficiales de BCRA   			 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477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477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C1EF3-9AC1-49DE-A061-44BA5C690BBC}" type="datetimeFigureOut">
              <a:rPr lang="es-AR" smtClean="0"/>
              <a:pPr/>
              <a:t>19/3/2018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05890"/>
            <a:ext cx="4033943" cy="3477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73003" y="6605890"/>
            <a:ext cx="4033943" cy="3477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80003-BFEA-496A-A866-5F7A8CC820E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6223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34891" cy="347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72024" y="1"/>
            <a:ext cx="4034891" cy="347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1C906-BDC2-4F9F-9568-B12870AB15B7}" type="datetimeFigureOut">
              <a:rPr lang="es-AR" smtClean="0"/>
              <a:pPr/>
              <a:t>19/3/2018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917825" y="522288"/>
            <a:ext cx="3473450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31129" y="3303632"/>
            <a:ext cx="7446843" cy="312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606153"/>
            <a:ext cx="4034891" cy="347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72024" y="6606153"/>
            <a:ext cx="4034891" cy="347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7CA74-16CE-4F1F-879F-03D9F78F66B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088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F90-9E99-4861-BEF5-CAA79F77A321}" type="datetime1">
              <a:rPr lang="es-AR" smtClean="0"/>
              <a:pPr/>
              <a:t>19/3/2018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3D04-D7E4-4AC6-8C6C-15EC7EFF4B8D}" type="datetime1">
              <a:rPr lang="es-AR" smtClean="0"/>
              <a:pPr/>
              <a:t>19/3/2018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E1F3-1EA8-419C-BD31-B8FC29BAA7DB}" type="datetime1">
              <a:rPr lang="es-AR" smtClean="0"/>
              <a:pPr/>
              <a:t>19/3/2018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8888" y="0"/>
            <a:ext cx="7885112" cy="9667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4213" y="1484313"/>
            <a:ext cx="8229600" cy="4525962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2B2E2-E581-48AE-B055-BEDD766618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426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BB21-24F7-47E8-8F58-346725A424A9}" type="datetime1">
              <a:rPr lang="es-AR" smtClean="0"/>
              <a:pPr/>
              <a:t>19/3/2018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7" name="6 Imagen" descr="A barra resumen ejecutivo 300dpi"/>
          <p:cNvPicPr/>
          <p:nvPr userDrawn="1"/>
        </p:nvPicPr>
        <p:blipFill>
          <a:blip r:embed="rId2" cstate="print"/>
          <a:srcRect l="1768" t="78186"/>
          <a:stretch>
            <a:fillRect/>
          </a:stretch>
        </p:blipFill>
        <p:spPr bwMode="auto">
          <a:xfrm>
            <a:off x="0" y="6645547"/>
            <a:ext cx="9144000" cy="277937"/>
          </a:xfrm>
          <a:prstGeom prst="rect">
            <a:avLst/>
          </a:prstGeom>
          <a:noFill/>
        </p:spPr>
      </p:pic>
      <p:pic>
        <p:nvPicPr>
          <p:cNvPr id="8" name="7 Imagen" descr="A barra resumen ejecutivo 300dpi"/>
          <p:cNvPicPr/>
          <p:nvPr userDrawn="1"/>
        </p:nvPicPr>
        <p:blipFill>
          <a:blip r:embed="rId2" cstate="print"/>
          <a:srcRect l="1768" t="78186"/>
          <a:stretch>
            <a:fillRect/>
          </a:stretch>
        </p:blipFill>
        <p:spPr bwMode="auto">
          <a:xfrm>
            <a:off x="7030" y="774799"/>
            <a:ext cx="9144000" cy="2779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ACD2-E7B1-4536-B50C-6129F5DE9500}" type="datetime1">
              <a:rPr lang="es-AR" smtClean="0"/>
              <a:pPr/>
              <a:t>19/3/2018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7408-DFBE-44D2-A172-1A4BA5AD1ACD}" type="datetime1">
              <a:rPr lang="es-AR" smtClean="0"/>
              <a:pPr/>
              <a:t>19/3/2018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9234-922E-4599-906B-C8E8247AE2CD}" type="datetime1">
              <a:rPr lang="es-AR" smtClean="0"/>
              <a:pPr/>
              <a:t>19/3/2018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534B-CD92-43BC-9D8F-525CE00D0B68}" type="datetime1">
              <a:rPr lang="es-AR" smtClean="0"/>
              <a:pPr/>
              <a:t>19/3/2018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D5C8-7B78-4B79-B0B9-AC289047EC26}" type="datetime1">
              <a:rPr lang="es-AR" smtClean="0"/>
              <a:pPr/>
              <a:t>19/3/2018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A2E7-E0A4-46BD-82F5-4F8DCB3C0E17}" type="datetime1">
              <a:rPr lang="es-AR" smtClean="0"/>
              <a:pPr/>
              <a:t>19/3/2018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A61D-F80E-4C2B-BBEC-C2A78AE9BEB3}" type="datetime1">
              <a:rPr lang="es-AR" smtClean="0"/>
              <a:pPr/>
              <a:t>19/3/2018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2A422-04D1-4BCE-BEB6-4AE9375D2BFC}" type="datetime1">
              <a:rPr lang="es-AR" smtClean="0"/>
              <a:pPr/>
              <a:t>19/3/2018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78401-1636-4B3E-8F4D-29D8052D634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Usuario\Dropbox\datos%20compartidos\bas2017%20y%20evolucion%20stock%20de%20lebacs%202014%202015%202016%202017.xls!Hoja1!%5bbas2017%20y%20evolucion%20stock%20de%20lebacs%202014%202015%202016%202017.xls%5dHoja1%2016%20Gr&#225;fico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file:///\\iarafpdc01\IARAF\Base%20de%20datos\Macro\Actividad\Financiero\An&#225;lisis\Financiero%20Nacional.xlsx!Agregados!%5bFinanciero%20Nacional.xlsx%5dAgregados%2010%20Gr&#225;fico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Usuario\Dropbox\datos%20compartidos\inflacion%20distintos%20indices.xlsx!Evol_gral_estac_reg_resto%20(3)!%5binflacion%20distintos%20indices.xlsx%5dEvol_gral_estac_reg_resto%20(3)%202%20Gr&#225;fico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Usuario\Dropbox\datos%20compartidos\Evol_gral_estac_reg_resto%20CORE%20-%20Inflacion%20nucleo.xlsx!ipc%20cba%20vs%20interes!%5bEvol_gral_estac_reg_resto%20CORE%20-%20Inflacion%20nucleo.xlsx%5dipc%20cba%20vs%20interes%207%20Gr&#225;fico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Usuario\Dropbox\datos%20compartidos\ei%20(SERIE%20HISTORICA)%20-%20Indice%20de%20confianza%20Consumidor.xls!Nacional!%5bei%20(SERIE%20HISTORICA)%20-%20Indice%20de%20confianza%20Consumidor.xls%5dNacional%202%20Gr&#225;fico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Usuario\Dropbox\iaraf2016\Base%20de%20Resultados%20del%20REM.xlsx!Indicadores%20Principales!%5bBase%20de%20Resultados%20del%20REM.xlsx%5dIndicadores%20Principales%203%20Gr&#225;fico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arafpdc01\IARAF\Base%20de%20datos\Macro\Bruno\Downloads\iarafpdc01\IARAF\Base%20de%20datos\Macro\Bruno\Downloads\Temas\Inflacion%20y%20metas%20BCRA\Deficit%20y%20emision\seriese%20---.xls!BASE%20MONETARIA!%5bseriese%20---.xls%5dBASE%20MONETARIA%206%20Gr&#225;fico-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0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arafpdc01\IARAF\Base%20de%20datos\Macro\Bruno\Downloads\Temas\BCRA\Deficit%20y%20emision\PROYECCION%20BASE%20MONETARIA%20A%202018.xlsx!PROYECCION!%5bPROYECCION%20BASE%20MONETARIA%20A%202018.xlsx%5dPROYECCION%201%20Gr&#225;fico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1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Usuario\Dropbox\datos%20compartidos\Balance%20Cambiario%20-%20desagregado.xls!Hoja1!%5bBalance%20Cambiario%20-%20desagregado.xls%5dHoja1%201%20Gr&#225;fico-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2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1</a:t>
            </a:fld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348880"/>
            <a:ext cx="7830018" cy="324036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15616" y="116627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En Argentina, el costo laboral total (entre aportes y contribuciones) varía entre el 40% y un 44%</a:t>
            </a:r>
            <a:endParaRPr lang="es-ES" sz="2400" dirty="0"/>
          </a:p>
        </p:txBody>
      </p:sp>
      <p:pic>
        <p:nvPicPr>
          <p:cNvPr id="5" name="Picture 4" descr="caratula blanca 1"/>
          <p:cNvPicPr>
            <a:picLocks noChangeAspect="1" noChangeArrowheads="1"/>
          </p:cNvPicPr>
          <p:nvPr/>
        </p:nvPicPr>
        <p:blipFill>
          <a:blip r:embed="rId3" cstate="print"/>
          <a:srcRect b="46072"/>
          <a:stretch>
            <a:fillRect/>
          </a:stretch>
        </p:blipFill>
        <p:spPr bwMode="auto">
          <a:xfrm>
            <a:off x="0" y="-27384"/>
            <a:ext cx="9205913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87624" y="3861048"/>
            <a:ext cx="6984776" cy="187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s-AR" sz="2800" b="1" dirty="0" smtClean="0"/>
          </a:p>
          <a:p>
            <a:pPr algn="ctr">
              <a:lnSpc>
                <a:spcPts val="3800"/>
              </a:lnSpc>
            </a:pPr>
            <a:r>
              <a:rPr lang="es-MX" sz="2800" b="1" dirty="0"/>
              <a:t>Escenario económico en un año de implementación </a:t>
            </a:r>
            <a:r>
              <a:rPr lang="es-MX" sz="2800" b="1" dirty="0" smtClean="0"/>
              <a:t>de </a:t>
            </a:r>
            <a:r>
              <a:rPr lang="es-MX" sz="2800" b="1" dirty="0"/>
              <a:t>reformas </a:t>
            </a:r>
            <a:r>
              <a:rPr lang="es-MX" sz="2800" b="1" dirty="0" smtClean="0"/>
              <a:t>fiscales</a:t>
            </a:r>
            <a:r>
              <a:rPr lang="es-MX" sz="2400" b="1" dirty="0" smtClean="0"/>
              <a:t> </a:t>
            </a:r>
          </a:p>
          <a:p>
            <a:pPr algn="ctr">
              <a:lnSpc>
                <a:spcPts val="3800"/>
              </a:lnSpc>
            </a:pPr>
            <a:r>
              <a:rPr lang="es-MX" sz="2000" b="1" dirty="0" smtClean="0"/>
              <a:t>El </a:t>
            </a:r>
            <a:r>
              <a:rPr lang="es-MX" sz="2000" b="1" dirty="0"/>
              <a:t>sector de hoteles y </a:t>
            </a:r>
            <a:r>
              <a:rPr lang="es-MX" sz="2000" b="1" dirty="0" smtClean="0"/>
              <a:t>restaurantes</a:t>
            </a:r>
            <a:endParaRPr lang="es-ES" sz="2000" b="1" dirty="0" smtClean="0">
              <a:cs typeface="Sakkal Majalla" pitchFamily="2" charset="-78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1331640" y="6237312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cs typeface="Sakkal Majalla" pitchFamily="2" charset="-78"/>
              </a:rPr>
              <a:t>20 de marzo de 2018</a:t>
            </a:r>
            <a:endParaRPr lang="es-ES" sz="2000" dirty="0">
              <a:cs typeface="Sakkal Majalla" pitchFamily="2" charset="-78"/>
            </a:endParaRPr>
          </a:p>
        </p:txBody>
      </p:sp>
      <p:sp>
        <p:nvSpPr>
          <p:cNvPr id="10" name="5 CuadroTexto"/>
          <p:cNvSpPr txBox="1"/>
          <p:nvPr/>
        </p:nvSpPr>
        <p:spPr>
          <a:xfrm>
            <a:off x="1331640" y="5877272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cs typeface="Sakkal Majalla" pitchFamily="2" charset="-78"/>
              </a:rPr>
              <a:t>Nadin Argañaraz</a:t>
            </a:r>
            <a:endParaRPr lang="es-ES" sz="2000" b="1" dirty="0"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93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10</a:t>
            </a:fld>
            <a:endParaRPr lang="es-AR"/>
          </a:p>
        </p:txBody>
      </p:sp>
      <p:sp>
        <p:nvSpPr>
          <p:cNvPr id="5" name="Rectángulo 4"/>
          <p:cNvSpPr/>
          <p:nvPr/>
        </p:nvSpPr>
        <p:spPr>
          <a:xfrm>
            <a:off x="1187624" y="295418"/>
            <a:ext cx="684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REGÍMENES DE SEGURIDAD SOCIAL PROVINCIALES</a:t>
            </a:r>
            <a:endParaRPr lang="es-ES" sz="2400" b="1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82" y="1052736"/>
            <a:ext cx="7668344" cy="619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6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11</a:t>
            </a:fld>
            <a:endParaRPr lang="es-AR"/>
          </a:p>
        </p:txBody>
      </p:sp>
      <p:sp>
        <p:nvSpPr>
          <p:cNvPr id="8" name="CuadroTexto 7"/>
          <p:cNvSpPr txBox="1"/>
          <p:nvPr/>
        </p:nvSpPr>
        <p:spPr>
          <a:xfrm>
            <a:off x="1835696" y="2780928"/>
            <a:ext cx="5616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sz="2800" b="1" dirty="0" smtClean="0"/>
              <a:t>COMPARACIÓN INTERNACIONAL DEL COSTO LABORAL</a:t>
            </a:r>
            <a:r>
              <a:rPr lang="es-AR" sz="2800" b="1" dirty="0"/>
              <a:t> </a:t>
            </a:r>
            <a:r>
              <a:rPr lang="es-AR" sz="2800" b="1" dirty="0" smtClean="0"/>
              <a:t>PROMEDIO DE LA ECONOMÍA</a:t>
            </a:r>
          </a:p>
        </p:txBody>
      </p:sp>
    </p:spTree>
    <p:extLst>
      <p:ext uri="{BB962C8B-B14F-4D97-AF65-F5344CB8AC3E}">
        <p14:creationId xmlns:p14="http://schemas.microsoft.com/office/powerpoint/2010/main" val="6090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12</a:t>
            </a:fld>
            <a:endParaRPr lang="es-AR"/>
          </a:p>
        </p:txBody>
      </p:sp>
      <p:sp>
        <p:nvSpPr>
          <p:cNvPr id="7" name="CuadroTexto 6"/>
          <p:cNvSpPr txBox="1"/>
          <p:nvPr/>
        </p:nvSpPr>
        <p:spPr>
          <a:xfrm>
            <a:off x="323528" y="260648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COMPARACIONES INTERNACIONALES DEL COSTO LABORAL</a:t>
            </a:r>
            <a:endParaRPr lang="es-AR" sz="2400" b="1" dirty="0"/>
          </a:p>
        </p:txBody>
      </p:sp>
      <p:sp>
        <p:nvSpPr>
          <p:cNvPr id="3" name="Rectángulo 2"/>
          <p:cNvSpPr/>
          <p:nvPr/>
        </p:nvSpPr>
        <p:spPr>
          <a:xfrm>
            <a:off x="755576" y="6550769"/>
            <a:ext cx="15487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Fuente: OCDE (2016).</a:t>
            </a:r>
            <a:endParaRPr lang="es-A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60984" y="1112044"/>
            <a:ext cx="8003232" cy="83099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400" dirty="0" smtClean="0"/>
              <a:t>1- Argentina tiene los mayores porcentajes de </a:t>
            </a:r>
            <a:r>
              <a:rPr lang="es-AR" sz="2400" u="sng" dirty="0" smtClean="0"/>
              <a:t>carga laboral no salarial</a:t>
            </a:r>
            <a:r>
              <a:rPr lang="es-AR" sz="2400" dirty="0" smtClean="0"/>
              <a:t> de LATAM</a:t>
            </a:r>
            <a:endParaRPr lang="es-AR" sz="2400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493455"/>
              </p:ext>
            </p:extLst>
          </p:nvPr>
        </p:nvGraphicFramePr>
        <p:xfrm>
          <a:off x="107504" y="2015213"/>
          <a:ext cx="8746640" cy="446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067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13</a:t>
            </a:fld>
            <a:endParaRPr lang="es-AR"/>
          </a:p>
        </p:txBody>
      </p:sp>
      <p:sp>
        <p:nvSpPr>
          <p:cNvPr id="7" name="CuadroTexto 6"/>
          <p:cNvSpPr txBox="1"/>
          <p:nvPr/>
        </p:nvSpPr>
        <p:spPr>
          <a:xfrm>
            <a:off x="323528" y="260648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COMPARACIONES INTERNACIONALES DEL COSTO LABORAL</a:t>
            </a:r>
            <a:endParaRPr lang="es-AR" sz="2400" b="1" dirty="0"/>
          </a:p>
        </p:txBody>
      </p:sp>
      <p:sp>
        <p:nvSpPr>
          <p:cNvPr id="3" name="Rectángulo 2"/>
          <p:cNvSpPr/>
          <p:nvPr/>
        </p:nvSpPr>
        <p:spPr>
          <a:xfrm>
            <a:off x="755576" y="6550769"/>
            <a:ext cx="15487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Fuente: OCDE (2016).</a:t>
            </a:r>
            <a:endParaRPr lang="es-A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60984" y="1112044"/>
            <a:ext cx="8003232" cy="83099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400" dirty="0" smtClean="0"/>
              <a:t>1- Argentina tiene los mayores porcentajes de </a:t>
            </a:r>
            <a:r>
              <a:rPr lang="es-AR" sz="2400" u="sng" dirty="0" smtClean="0"/>
              <a:t>carga laboral no salarial</a:t>
            </a:r>
            <a:r>
              <a:rPr lang="es-AR" sz="2400" dirty="0" smtClean="0"/>
              <a:t> de LATAM</a:t>
            </a:r>
            <a:endParaRPr lang="es-AR" sz="2400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022576860"/>
              </p:ext>
            </p:extLst>
          </p:nvPr>
        </p:nvGraphicFramePr>
        <p:xfrm>
          <a:off x="189856" y="1943041"/>
          <a:ext cx="8496944" cy="477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658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14</a:t>
            </a:fld>
            <a:endParaRPr lang="es-AR"/>
          </a:p>
        </p:txBody>
      </p:sp>
      <p:sp>
        <p:nvSpPr>
          <p:cNvPr id="7" name="CuadroTexto 6"/>
          <p:cNvSpPr txBox="1"/>
          <p:nvPr/>
        </p:nvSpPr>
        <p:spPr>
          <a:xfrm>
            <a:off x="323528" y="260648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COMPARACIONES INTERNACIONALES DEL COSTO LABORAL </a:t>
            </a:r>
            <a:endParaRPr lang="es-AR" sz="2400" b="1" dirty="0"/>
          </a:p>
        </p:txBody>
      </p:sp>
      <p:sp>
        <p:nvSpPr>
          <p:cNvPr id="3" name="Rectángulo 2"/>
          <p:cNvSpPr/>
          <p:nvPr/>
        </p:nvSpPr>
        <p:spPr>
          <a:xfrm>
            <a:off x="755576" y="6550769"/>
            <a:ext cx="15487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Fuente: OCDE (2016).</a:t>
            </a:r>
            <a:endParaRPr lang="es-A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7544" y="1196752"/>
            <a:ext cx="8003232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400" dirty="0" smtClean="0"/>
              <a:t>2- Argentina tiene los mayores </a:t>
            </a:r>
            <a:r>
              <a:rPr lang="es-AR" sz="2400" u="sng" dirty="0" smtClean="0"/>
              <a:t>salarios promedio netos </a:t>
            </a:r>
            <a:r>
              <a:rPr lang="es-AR" sz="2400" dirty="0" smtClean="0"/>
              <a:t>de LATAM</a:t>
            </a:r>
            <a:endParaRPr lang="es-AR" sz="2400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662373"/>
              </p:ext>
            </p:extLst>
          </p:nvPr>
        </p:nvGraphicFramePr>
        <p:xfrm>
          <a:off x="273635" y="2129019"/>
          <a:ext cx="837168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05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15</a:t>
            </a:fld>
            <a:endParaRPr lang="es-AR"/>
          </a:p>
        </p:txBody>
      </p:sp>
      <p:sp>
        <p:nvSpPr>
          <p:cNvPr id="7" name="CuadroTexto 6"/>
          <p:cNvSpPr txBox="1"/>
          <p:nvPr/>
        </p:nvSpPr>
        <p:spPr>
          <a:xfrm>
            <a:off x="323528" y="260648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COMPARACIONES INTERNACIONALES DEL COSTO LABORAL</a:t>
            </a:r>
            <a:endParaRPr lang="es-AR" sz="2400" b="1" dirty="0"/>
          </a:p>
        </p:txBody>
      </p:sp>
      <p:sp>
        <p:nvSpPr>
          <p:cNvPr id="3" name="Rectángulo 2"/>
          <p:cNvSpPr/>
          <p:nvPr/>
        </p:nvSpPr>
        <p:spPr>
          <a:xfrm>
            <a:off x="755576" y="6550769"/>
            <a:ext cx="15487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Fuente: OCDE (2016).</a:t>
            </a:r>
            <a:endParaRPr lang="es-A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7544" y="1196752"/>
            <a:ext cx="8003232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400" dirty="0" smtClean="0"/>
              <a:t>2- Argentina tiene los mayores </a:t>
            </a:r>
            <a:r>
              <a:rPr lang="es-AR" sz="2400" u="sng" dirty="0" smtClean="0"/>
              <a:t>salarios promedio netos </a:t>
            </a:r>
            <a:r>
              <a:rPr lang="es-AR" sz="2400" dirty="0" smtClean="0"/>
              <a:t>de LATAM</a:t>
            </a:r>
            <a:endParaRPr lang="es-AR" sz="2400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246038650"/>
              </p:ext>
            </p:extLst>
          </p:nvPr>
        </p:nvGraphicFramePr>
        <p:xfrm>
          <a:off x="0" y="2244929"/>
          <a:ext cx="8579296" cy="4111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30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16</a:t>
            </a:fld>
            <a:endParaRPr lang="es-AR"/>
          </a:p>
        </p:txBody>
      </p:sp>
      <p:sp>
        <p:nvSpPr>
          <p:cNvPr id="7" name="CuadroTexto 6"/>
          <p:cNvSpPr txBox="1"/>
          <p:nvPr/>
        </p:nvSpPr>
        <p:spPr>
          <a:xfrm>
            <a:off x="323528" y="260648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COMPARACIONES INTERNACIONALES DEL COSTO LABORAL</a:t>
            </a:r>
            <a:endParaRPr lang="es-AR" sz="2400" b="1" dirty="0"/>
          </a:p>
        </p:txBody>
      </p:sp>
      <p:sp>
        <p:nvSpPr>
          <p:cNvPr id="3" name="Rectángulo 2"/>
          <p:cNvSpPr/>
          <p:nvPr/>
        </p:nvSpPr>
        <p:spPr>
          <a:xfrm>
            <a:off x="755576" y="6550769"/>
            <a:ext cx="15487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Fuente: OCDE (2016).</a:t>
            </a:r>
            <a:endParaRPr lang="es-A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7544" y="1196752"/>
            <a:ext cx="8003232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400" dirty="0" smtClean="0"/>
              <a:t>3- En consecuencia, el </a:t>
            </a:r>
            <a:r>
              <a:rPr lang="es-AR" sz="2400" u="sng" dirty="0" smtClean="0"/>
              <a:t>Costo Laboral Total </a:t>
            </a:r>
            <a:r>
              <a:rPr lang="es-AR" sz="2400" dirty="0" smtClean="0"/>
              <a:t>de Argentina es el más elevado de LATAM</a:t>
            </a:r>
            <a:endParaRPr lang="es-AR" sz="2400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967248"/>
              </p:ext>
            </p:extLst>
          </p:nvPr>
        </p:nvGraphicFramePr>
        <p:xfrm>
          <a:off x="304180" y="2231775"/>
          <a:ext cx="8291264" cy="4257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21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17</a:t>
            </a:fld>
            <a:endParaRPr lang="es-AR"/>
          </a:p>
        </p:txBody>
      </p:sp>
      <p:sp>
        <p:nvSpPr>
          <p:cNvPr id="5" name="Rectángulo 4"/>
          <p:cNvSpPr/>
          <p:nvPr/>
        </p:nvSpPr>
        <p:spPr>
          <a:xfrm>
            <a:off x="971600" y="1102792"/>
            <a:ext cx="710512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A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Contribuciones </a:t>
            </a: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la Seguridad Social (</a:t>
            </a:r>
            <a:r>
              <a:rPr lang="es-A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CSS) y Costo Laboral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3528" y="260648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COMPARACIONES INTERNACIONALES DEL COSTO LABORAL TOTAL</a:t>
            </a:r>
            <a:endParaRPr lang="es-AR" sz="24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3640" y="1513674"/>
            <a:ext cx="7393160" cy="554873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19261" y="6444476"/>
            <a:ext cx="15487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Fuente: OCDE (2016).</a:t>
            </a:r>
            <a:endParaRPr lang="es-A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18</a:t>
            </a:fld>
            <a:endParaRPr lang="es-AR"/>
          </a:p>
        </p:txBody>
      </p:sp>
      <p:sp>
        <p:nvSpPr>
          <p:cNvPr id="8" name="CuadroTexto 7"/>
          <p:cNvSpPr txBox="1"/>
          <p:nvPr/>
        </p:nvSpPr>
        <p:spPr>
          <a:xfrm>
            <a:off x="1835696" y="2780928"/>
            <a:ext cx="56166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sz="2800" b="1" dirty="0" smtClean="0"/>
              <a:t>LA CARGA TRIBUTARIA ARGENTINA SOBRE UN INSUMO FUNDAMENTAL </a:t>
            </a:r>
            <a:r>
              <a:rPr lang="es-AR" sz="2800" b="1" dirty="0" smtClean="0"/>
              <a:t>DEL </a:t>
            </a:r>
            <a:r>
              <a:rPr lang="es-AR" sz="2800" b="1" dirty="0" smtClean="0"/>
              <a:t>SECTOR: LAS BEBIDAS</a:t>
            </a:r>
          </a:p>
          <a:p>
            <a:pPr algn="ctr">
              <a:lnSpc>
                <a:spcPct val="150000"/>
              </a:lnSpc>
            </a:pPr>
            <a:endParaRPr lang="es-A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382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19</a:t>
            </a:fld>
            <a:endParaRPr lang="es-AR"/>
          </a:p>
        </p:txBody>
      </p:sp>
      <p:sp>
        <p:nvSpPr>
          <p:cNvPr id="5" name="CuadroTexto 4"/>
          <p:cNvSpPr txBox="1"/>
          <p:nvPr/>
        </p:nvSpPr>
        <p:spPr>
          <a:xfrm>
            <a:off x="323528" y="260648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Carga tributaria legal contenida en el precio de una gaseosa</a:t>
            </a:r>
            <a:endParaRPr lang="es-AR" sz="2400" b="1" dirty="0"/>
          </a:p>
        </p:txBody>
      </p:sp>
      <p:pic>
        <p:nvPicPr>
          <p:cNvPr id="6" name="Imagen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2"/>
          <a:stretch/>
        </p:blipFill>
        <p:spPr bwMode="auto">
          <a:xfrm>
            <a:off x="0" y="1844824"/>
            <a:ext cx="9144000" cy="45115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23528" y="1135432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Comparaciones con países de LATAM</a:t>
            </a:r>
            <a:endParaRPr lang="es-AR" sz="2400" b="1" dirty="0"/>
          </a:p>
        </p:txBody>
      </p:sp>
      <p:sp>
        <p:nvSpPr>
          <p:cNvPr id="2" name="Rectángulo 1"/>
          <p:cNvSpPr/>
          <p:nvPr/>
        </p:nvSpPr>
        <p:spPr>
          <a:xfrm>
            <a:off x="323528" y="1700808"/>
            <a:ext cx="1368152" cy="48628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883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2</a:t>
            </a:fld>
            <a:endParaRPr lang="es-AR"/>
          </a:p>
        </p:txBody>
      </p:sp>
      <p:sp>
        <p:nvSpPr>
          <p:cNvPr id="8" name="CuadroTexto 7"/>
          <p:cNvSpPr txBox="1"/>
          <p:nvPr/>
        </p:nvSpPr>
        <p:spPr>
          <a:xfrm>
            <a:off x="1835696" y="2780928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sz="2800" b="1" dirty="0" smtClean="0"/>
              <a:t>COSTO IMPOSITIVO ARGENTINO EN RESTAURANTES Y HOTELES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11444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20</a:t>
            </a:fld>
            <a:endParaRPr lang="es-AR"/>
          </a:p>
        </p:txBody>
      </p:sp>
      <p:sp>
        <p:nvSpPr>
          <p:cNvPr id="8" name="CuadroTexto 7"/>
          <p:cNvSpPr txBox="1"/>
          <p:nvPr/>
        </p:nvSpPr>
        <p:spPr>
          <a:xfrm>
            <a:off x="1835696" y="2780928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sz="2800" b="1" dirty="0" smtClean="0"/>
              <a:t>CARGA TRIBUTARIA E INCENTIVOS A EVADIR EN EL SECTOR</a:t>
            </a:r>
            <a:endParaRPr lang="es-A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2488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21</a:t>
            </a:fld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251520" y="18864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CONSECUENCIAS DE LA EVASIÓN: LA COMPETENCIA DESLEAL</a:t>
            </a:r>
            <a:endParaRPr lang="es-AR" sz="2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55576" y="90872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/>
              <a:t>Simulaciones de ganancia de rentabilidad por evasión  </a:t>
            </a:r>
            <a:br>
              <a:rPr lang="es-AR" sz="2000" b="1" dirty="0" smtClean="0"/>
            </a:br>
            <a:r>
              <a:rPr lang="es-AR" sz="2000" b="1" u="sng" dirty="0" smtClean="0"/>
              <a:t>Hotel</a:t>
            </a:r>
            <a:r>
              <a:rPr lang="es-AR" sz="2000" b="1" dirty="0" smtClean="0"/>
              <a:t> - Supuesto de rentabilidad del 5% de las ventas finales (luego del IG)</a:t>
            </a:r>
            <a:endParaRPr lang="es-AR" b="1" dirty="0"/>
          </a:p>
        </p:txBody>
      </p:sp>
      <p:grpSp>
        <p:nvGrpSpPr>
          <p:cNvPr id="96" name="95 Grupo"/>
          <p:cNvGrpSpPr/>
          <p:nvPr/>
        </p:nvGrpSpPr>
        <p:grpSpPr>
          <a:xfrm>
            <a:off x="360040" y="1556792"/>
            <a:ext cx="5616624" cy="523220"/>
            <a:chOff x="899592" y="1556792"/>
            <a:chExt cx="5616624" cy="523220"/>
          </a:xfrm>
        </p:grpSpPr>
        <p:sp>
          <p:nvSpPr>
            <p:cNvPr id="91" name="90 CuadroTexto"/>
            <p:cNvSpPr txBox="1"/>
            <p:nvPr/>
          </p:nvSpPr>
          <p:spPr>
            <a:xfrm>
              <a:off x="899592" y="1556792"/>
              <a:ext cx="1584176" cy="52322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s-AR" sz="1400" dirty="0" smtClean="0">
                  <a:solidFill>
                    <a:schemeClr val="bg1"/>
                  </a:solidFill>
                </a:rPr>
                <a:t>Incremento en la utilidad por evadir: </a:t>
              </a:r>
              <a:endParaRPr lang="es-AR" sz="1400" dirty="0">
                <a:solidFill>
                  <a:schemeClr val="bg1"/>
                </a:solidFill>
              </a:endParaRPr>
            </a:p>
          </p:txBody>
        </p:sp>
        <p:sp>
          <p:nvSpPr>
            <p:cNvPr id="93" name="92 CuadroTexto"/>
            <p:cNvSpPr txBox="1"/>
            <p:nvPr/>
          </p:nvSpPr>
          <p:spPr>
            <a:xfrm>
              <a:off x="3131840" y="1636431"/>
              <a:ext cx="576064" cy="338554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es-AR" sz="1600" dirty="0" smtClean="0">
                  <a:solidFill>
                    <a:schemeClr val="bg1"/>
                  </a:solidFill>
                </a:rPr>
                <a:t>69%</a:t>
              </a:r>
            </a:p>
          </p:txBody>
        </p:sp>
        <p:sp>
          <p:nvSpPr>
            <p:cNvPr id="94" name="93 CuadroTexto"/>
            <p:cNvSpPr txBox="1"/>
            <p:nvPr/>
          </p:nvSpPr>
          <p:spPr>
            <a:xfrm>
              <a:off x="4558144" y="1645388"/>
              <a:ext cx="661927" cy="338554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s-AR" sz="1600" dirty="0" smtClean="0">
                  <a:solidFill>
                    <a:schemeClr val="bg1"/>
                  </a:solidFill>
                </a:rPr>
                <a:t>120%</a:t>
              </a:r>
            </a:p>
          </p:txBody>
        </p:sp>
        <p:sp>
          <p:nvSpPr>
            <p:cNvPr id="95" name="94 CuadroTexto"/>
            <p:cNvSpPr txBox="1"/>
            <p:nvPr/>
          </p:nvSpPr>
          <p:spPr>
            <a:xfrm>
              <a:off x="5868144" y="1628800"/>
              <a:ext cx="648072" cy="338554"/>
            </a:xfrm>
            <a:prstGeom prst="rect">
              <a:avLst/>
            </a:prstGeom>
            <a:solidFill>
              <a:srgbClr val="CC0000"/>
            </a:solidFill>
          </p:spPr>
          <p:txBody>
            <a:bodyPr wrap="square" rtlCol="0">
              <a:spAutoFit/>
            </a:bodyPr>
            <a:lstStyle/>
            <a:p>
              <a:r>
                <a:rPr lang="es-AR" sz="1600" dirty="0" smtClean="0">
                  <a:solidFill>
                    <a:schemeClr val="bg1"/>
                  </a:solidFill>
                </a:rPr>
                <a:t>171%</a:t>
              </a:r>
            </a:p>
          </p:txBody>
        </p:sp>
      </p:grpSp>
      <p:sp>
        <p:nvSpPr>
          <p:cNvPr id="97" name="96 CuadroTexto"/>
          <p:cNvSpPr txBox="1"/>
          <p:nvPr/>
        </p:nvSpPr>
        <p:spPr>
          <a:xfrm>
            <a:off x="6156176" y="1556792"/>
            <a:ext cx="2987824" cy="107721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chemeClr val="bg1"/>
                </a:solidFill>
              </a:rPr>
              <a:t>O alternativamente, pueden bajar los precios </a:t>
            </a:r>
            <a:r>
              <a:rPr lang="es-AR" sz="1600" smtClean="0">
                <a:solidFill>
                  <a:schemeClr val="bg1"/>
                </a:solidFill>
              </a:rPr>
              <a:t>un</a:t>
            </a:r>
            <a:r>
              <a:rPr lang="es-AR" sz="1600" b="1" smtClean="0">
                <a:solidFill>
                  <a:schemeClr val="bg1"/>
                </a:solidFill>
              </a:rPr>
              <a:t> 8%</a:t>
            </a:r>
            <a:r>
              <a:rPr lang="es-AR" sz="1600" smtClean="0">
                <a:solidFill>
                  <a:schemeClr val="bg1"/>
                </a:solidFill>
              </a:rPr>
              <a:t>, </a:t>
            </a:r>
            <a:r>
              <a:rPr lang="es-AR" sz="1600" dirty="0" smtClean="0">
                <a:solidFill>
                  <a:schemeClr val="bg1"/>
                </a:solidFill>
              </a:rPr>
              <a:t>un </a:t>
            </a:r>
            <a:r>
              <a:rPr lang="es-AR" sz="1600" b="1" dirty="0" smtClean="0">
                <a:solidFill>
                  <a:schemeClr val="bg1"/>
                </a:solidFill>
              </a:rPr>
              <a:t>11%</a:t>
            </a:r>
            <a:r>
              <a:rPr lang="es-AR" sz="1600" dirty="0" smtClean="0">
                <a:solidFill>
                  <a:schemeClr val="bg1"/>
                </a:solidFill>
              </a:rPr>
              <a:t> y un </a:t>
            </a:r>
            <a:r>
              <a:rPr lang="es-AR" sz="1600" b="1" dirty="0" smtClean="0">
                <a:solidFill>
                  <a:schemeClr val="bg1"/>
                </a:solidFill>
              </a:rPr>
              <a:t>14%, </a:t>
            </a:r>
            <a:r>
              <a:rPr lang="es-AR" sz="1600" dirty="0" smtClean="0">
                <a:solidFill>
                  <a:schemeClr val="bg1"/>
                </a:solidFill>
              </a:rPr>
              <a:t>respectivamente, y ganar lo mismo que en caso de no evadir</a:t>
            </a:r>
            <a:endParaRPr lang="es-AR" sz="16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556612"/>
            <a:ext cx="8183253" cy="432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5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22</a:t>
            </a:fld>
            <a:endParaRPr lang="es-AR"/>
          </a:p>
        </p:txBody>
      </p:sp>
      <p:sp>
        <p:nvSpPr>
          <p:cNvPr id="7" name="CuadroTexto 6"/>
          <p:cNvSpPr txBox="1"/>
          <p:nvPr/>
        </p:nvSpPr>
        <p:spPr>
          <a:xfrm>
            <a:off x="323528" y="260648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INFORMALIDAD LABORAL POR SECTOR EN ARGENTINA</a:t>
            </a:r>
            <a:endParaRPr lang="es-AR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519261" y="6444476"/>
            <a:ext cx="15487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Fuente: OCDE (2016).</a:t>
            </a:r>
            <a:endParaRPr lang="es-A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626092"/>
              </p:ext>
            </p:extLst>
          </p:nvPr>
        </p:nvGraphicFramePr>
        <p:xfrm>
          <a:off x="1331640" y="1196752"/>
          <a:ext cx="6768752" cy="5159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708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1484784"/>
            <a:ext cx="8136904" cy="4519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8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Visión </a:t>
            </a:r>
            <a:r>
              <a:rPr lang="es-ES" sz="28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General - Panorama </a:t>
            </a:r>
            <a:r>
              <a:rPr lang="es-ES" sz="28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Nacional y Provincial</a:t>
            </a:r>
            <a:endParaRPr lang="es-AR" sz="2800" b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8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Responsabilidad Fiscal</a:t>
            </a:r>
            <a:endParaRPr lang="es-AR" sz="2800" b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8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Reforma Tributaria</a:t>
            </a:r>
            <a:endParaRPr lang="es-AR" sz="2800" b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8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Consenso Fiscal</a:t>
            </a:r>
            <a:endParaRPr lang="es-AR" sz="2800" b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8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Impactos fiscales de la Reforma y el Consenso</a:t>
            </a:r>
            <a:r>
              <a:rPr lang="es-ES" sz="2800" b="1" dirty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es-ES" sz="2800" b="1" dirty="0">
                <a:solidFill>
                  <a:schemeClr val="accent5">
                    <a:lumMod val="25000"/>
                  </a:schemeClr>
                </a:solidFill>
              </a:rPr>
            </a:br>
            <a:endParaRPr lang="es-AR" sz="2800" b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46856" y="0"/>
            <a:ext cx="8229600" cy="1143000"/>
          </a:xfrm>
        </p:spPr>
        <p:txBody>
          <a:bodyPr>
            <a:normAutofit/>
          </a:bodyPr>
          <a:lstStyle/>
          <a:p>
            <a:r>
              <a:rPr lang="es-AR" sz="3200" b="1" dirty="0" smtClean="0"/>
              <a:t>Las reformas que se están implementando</a:t>
            </a:r>
            <a:endParaRPr lang="es-AR" sz="3200" b="1" dirty="0"/>
          </a:p>
        </p:txBody>
      </p:sp>
    </p:spTree>
    <p:extLst>
      <p:ext uri="{BB962C8B-B14F-4D97-AF65-F5344CB8AC3E}">
        <p14:creationId xmlns:p14="http://schemas.microsoft.com/office/powerpoint/2010/main" val="6472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24744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2800" dirty="0">
                <a:latin typeface="+mj-lt"/>
              </a:rPr>
              <a:t>Las reformas </a:t>
            </a:r>
            <a:r>
              <a:rPr lang="es-AR" sz="2800" dirty="0" smtClean="0">
                <a:latin typeface="+mj-lt"/>
              </a:rPr>
              <a:t>tienen </a:t>
            </a:r>
            <a:r>
              <a:rPr lang="es-AR" sz="2800" dirty="0">
                <a:latin typeface="+mj-lt"/>
              </a:rPr>
              <a:t>como </a:t>
            </a:r>
            <a:r>
              <a:rPr lang="es-AR" sz="2800" b="1" dirty="0">
                <a:latin typeface="+mj-lt"/>
              </a:rPr>
              <a:t>principal característica el </a:t>
            </a:r>
            <a:r>
              <a:rPr lang="es-AR" sz="2800" b="1" dirty="0" err="1">
                <a:latin typeface="+mj-lt"/>
              </a:rPr>
              <a:t>gradualismo</a:t>
            </a:r>
            <a:r>
              <a:rPr lang="es-AR" sz="2800" b="1" dirty="0">
                <a:latin typeface="+mj-lt"/>
              </a:rPr>
              <a:t> en el contexto de un reducido margen fiscal</a:t>
            </a:r>
            <a:r>
              <a:rPr lang="es-AR" sz="2800" dirty="0">
                <a:latin typeface="+mj-lt"/>
              </a:rPr>
              <a:t>. </a:t>
            </a:r>
            <a:endParaRPr lang="es-AR" sz="2800" dirty="0" smtClean="0">
              <a:latin typeface="+mj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2800" dirty="0" smtClean="0">
                <a:latin typeface="+mj-lt"/>
              </a:rPr>
              <a:t>Se necesita una </a:t>
            </a:r>
            <a:r>
              <a:rPr lang="es-AR" sz="2800" dirty="0">
                <a:latin typeface="+mj-lt"/>
              </a:rPr>
              <a:t>estrategia de </a:t>
            </a:r>
            <a:r>
              <a:rPr lang="es-AR" sz="2800" b="1" dirty="0">
                <a:latin typeface="+mj-lt"/>
              </a:rPr>
              <a:t>espacio fiscal integrado</a:t>
            </a:r>
            <a:r>
              <a:rPr lang="es-AR" sz="2800" dirty="0">
                <a:latin typeface="+mj-lt"/>
              </a:rPr>
              <a:t> que ordene fiscalmente todo el espacio </a:t>
            </a:r>
            <a:r>
              <a:rPr lang="es-AR" sz="2800" dirty="0" smtClean="0">
                <a:latin typeface="+mj-lt"/>
              </a:rPr>
              <a:t>geográfico, </a:t>
            </a:r>
            <a:r>
              <a:rPr lang="es-AR" sz="2800" dirty="0">
                <a:latin typeface="+mj-lt"/>
              </a:rPr>
              <a:t>tanto en materia de gasto público como de su financiamiento. </a:t>
            </a:r>
            <a:endParaRPr lang="es-AR" sz="2800" dirty="0" smtClean="0">
              <a:latin typeface="+mj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2800" dirty="0" smtClean="0">
                <a:latin typeface="+mj-lt"/>
              </a:rPr>
              <a:t>Tarea compleja: implica </a:t>
            </a:r>
            <a:r>
              <a:rPr lang="es-AR" sz="2800" b="1" dirty="0">
                <a:latin typeface="+mj-lt"/>
              </a:rPr>
              <a:t>coordinar acciones </a:t>
            </a:r>
            <a:r>
              <a:rPr lang="es-AR" sz="2800" dirty="0">
                <a:latin typeface="+mj-lt"/>
              </a:rPr>
              <a:t>entre distintos niveles de gobierno.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2800" dirty="0" smtClean="0">
                <a:latin typeface="+mj-lt"/>
              </a:rPr>
              <a:t>Si se avanza en sus objetivos, dará señales de baja en la presión y previsibilidad fiscal que puedan </a:t>
            </a:r>
            <a:r>
              <a:rPr lang="es-AR" sz="2800" b="1" dirty="0" smtClean="0">
                <a:latin typeface="+mj-lt"/>
              </a:rPr>
              <a:t>potenciar la inversión y el crecimiento</a:t>
            </a:r>
            <a:r>
              <a:rPr lang="es-AR" sz="2800" dirty="0" smtClean="0">
                <a:latin typeface="+mj-lt"/>
              </a:rPr>
              <a:t>.</a:t>
            </a:r>
            <a:endParaRPr lang="es-AR" sz="2800" dirty="0">
              <a:latin typeface="+mj-lt"/>
            </a:endParaRPr>
          </a:p>
        </p:txBody>
      </p:sp>
      <p:sp>
        <p:nvSpPr>
          <p:cNvPr id="49" name="1 Título"/>
          <p:cNvSpPr txBox="1">
            <a:spLocks/>
          </p:cNvSpPr>
          <p:nvPr/>
        </p:nvSpPr>
        <p:spPr bwMode="auto">
          <a:xfrm>
            <a:off x="1907704" y="1"/>
            <a:ext cx="7236296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s-ES" sz="4000" b="1" kern="0" dirty="0" smtClean="0"/>
              <a:t>Visión General</a:t>
            </a:r>
            <a:endParaRPr lang="es-ES" sz="4000" b="1" kern="0" dirty="0"/>
          </a:p>
        </p:txBody>
      </p:sp>
    </p:spTree>
    <p:extLst>
      <p:ext uri="{BB962C8B-B14F-4D97-AF65-F5344CB8AC3E}">
        <p14:creationId xmlns:p14="http://schemas.microsoft.com/office/powerpoint/2010/main" val="4719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1259632" y="2636912"/>
            <a:ext cx="7380312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s-ES" sz="4400" kern="0" dirty="0" smtClean="0">
                <a:solidFill>
                  <a:schemeClr val="accent1">
                    <a:lumMod val="50000"/>
                  </a:schemeClr>
                </a:solidFill>
              </a:rPr>
              <a:t>Responsabilidad Fiscal</a:t>
            </a:r>
            <a:endParaRPr lang="es-ES" sz="4400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108012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indent="0" algn="ctr">
              <a:lnSpc>
                <a:spcPct val="150000"/>
              </a:lnSpc>
              <a:buNone/>
            </a:pPr>
            <a:r>
              <a:rPr lang="es-AR" sz="1800" b="1" dirty="0" smtClean="0">
                <a:solidFill>
                  <a:schemeClr val="bg1"/>
                </a:solidFill>
              </a:rPr>
              <a:t>Es clave la Ley de Responsabilidad Fiscal para bajar el peso del gasto público y generar espacio, tanto para eliminar el déficit primario como para bajar impuestos.</a:t>
            </a:r>
            <a:endParaRPr lang="es-AR" sz="1800" b="1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D0796-38D5-4A3A-A681-2C2F4BD9402E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179512" y="2420888"/>
            <a:ext cx="8734425" cy="3528392"/>
          </a:xfrm>
          <a:prstGeom prst="rect">
            <a:avLst/>
          </a:prstGeom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algn="just" eaLnBrk="0" hangingPunct="0">
              <a:lnSpc>
                <a:spcPct val="150000"/>
              </a:lnSpc>
              <a:spcBef>
                <a:spcPct val="20000"/>
              </a:spcBef>
            </a:pPr>
            <a:r>
              <a:rPr kumimoji="0" lang="es-AR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Partiendo de </a:t>
            </a:r>
            <a:r>
              <a:rPr kumimoji="0" lang="es-AR" b="0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situación de las Finanzas Nacionales y Provinciales en el cierre estimado del año 2017, </a:t>
            </a:r>
            <a:r>
              <a:rPr kumimoji="0" lang="es-AR" b="1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aplica una regla fiscal </a:t>
            </a:r>
            <a:r>
              <a:rPr kumimoji="0" lang="es-AR" b="0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 el fin de proyectar la posible baja </a:t>
            </a:r>
            <a:r>
              <a:rPr lang="es-AR" kern="0" dirty="0" smtClean="0"/>
              <a:t>del Gasto Primario en un plazo de 5 años.</a:t>
            </a:r>
          </a:p>
          <a:p>
            <a:pPr marL="342900" lvl="0" algn="just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s-AR" kern="0" dirty="0" smtClean="0"/>
              <a:t>Esta Regla Fiscal implica </a:t>
            </a:r>
            <a:r>
              <a:rPr lang="es-AR" b="1" kern="0" dirty="0" smtClean="0"/>
              <a:t>restringir el crecimiento del Gasto Primario a la evolución del índice general de precios de la economía</a:t>
            </a:r>
            <a:r>
              <a:rPr lang="es-AR" kern="0" dirty="0" smtClean="0"/>
              <a:t>. Bajo esta regla, es posible proyectar una reducción en el tamaño del Estado dado que bajo un escenario de crecimiento real del PIB, el mismo presenta una tendencia a la baja y se origina un espacio propicio para la aplicación de reformas fiscales. 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763688" y="0"/>
            <a:ext cx="7380312" cy="908720"/>
          </a:xfrm>
          <a:noFill/>
        </p:spPr>
        <p:txBody>
          <a:bodyPr/>
          <a:lstStyle/>
          <a:p>
            <a:r>
              <a:rPr lang="es-ES" dirty="0" smtClean="0"/>
              <a:t>Responsabilidad Fiscal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87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8907" y="0"/>
            <a:ext cx="8229600" cy="1143000"/>
          </a:xfrm>
          <a:noFill/>
        </p:spPr>
        <p:txBody>
          <a:bodyPr/>
          <a:lstStyle/>
          <a:p>
            <a:r>
              <a:rPr lang="es-ES" dirty="0" smtClean="0"/>
              <a:t>Responsabilidad Fiscal Nacional.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388" y="1124745"/>
            <a:ext cx="8734425" cy="504055"/>
          </a:xfrm>
        </p:spPr>
        <p:txBody>
          <a:bodyPr/>
          <a:lstStyle/>
          <a:p>
            <a:r>
              <a:rPr lang="es-ES" sz="2000" dirty="0" smtClean="0"/>
              <a:t>Crecimiento Real PBI = 3%.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83568" y="609329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+mn-lt"/>
              </a:rPr>
              <a:t>(</a:t>
            </a:r>
            <a:r>
              <a:rPr lang="es-ES" dirty="0">
                <a:latin typeface="+mn-lt"/>
              </a:rPr>
              <a:t>2)= La tasa de inflación corresponde a las expectativas de mercado.</a:t>
            </a:r>
            <a:endParaRPr lang="es-ES" dirty="0">
              <a:effectLst/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626" y="6527801"/>
            <a:ext cx="3754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/>
              <a:t>Fuente: </a:t>
            </a:r>
            <a:r>
              <a:rPr lang="es-AR" sz="1200" i="1" dirty="0" err="1" smtClean="0"/>
              <a:t>IARAF</a:t>
            </a:r>
            <a:r>
              <a:rPr lang="es-AR" sz="1200" i="1" dirty="0" smtClean="0"/>
              <a:t> en base a  Ministerio de Hacienda e </a:t>
            </a:r>
            <a:r>
              <a:rPr lang="es-AR" sz="1200" i="1" dirty="0" err="1" smtClean="0"/>
              <a:t>INDEC</a:t>
            </a:r>
            <a:r>
              <a:rPr lang="es-AR" sz="1200" i="1" dirty="0" smtClean="0"/>
              <a:t>.</a:t>
            </a:r>
            <a:endParaRPr lang="es-AR" sz="1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2486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35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0"/>
            <a:ext cx="7236296" cy="90872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Responsabilidad Fiscal Provincial.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388" y="1124745"/>
            <a:ext cx="8734425" cy="504055"/>
          </a:xfrm>
        </p:spPr>
        <p:txBody>
          <a:bodyPr/>
          <a:lstStyle/>
          <a:p>
            <a:r>
              <a:rPr lang="es-ES" sz="2000" dirty="0" smtClean="0"/>
              <a:t>Crecimiento Real PBI = 3%.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11560" y="602128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+mn-lt"/>
              </a:rPr>
              <a:t>(</a:t>
            </a:r>
            <a:r>
              <a:rPr lang="es-ES" dirty="0">
                <a:latin typeface="+mn-lt"/>
              </a:rPr>
              <a:t>*</a:t>
            </a:r>
            <a:r>
              <a:rPr lang="es-ES" dirty="0" smtClean="0">
                <a:latin typeface="+mn-lt"/>
              </a:rPr>
              <a:t>)= </a:t>
            </a:r>
            <a:r>
              <a:rPr lang="es-ES" dirty="0">
                <a:latin typeface="+mn-lt"/>
              </a:rPr>
              <a:t>La tasa de inflación corresponde a las expectativas de mercado.</a:t>
            </a:r>
            <a:endParaRPr lang="es-ES" dirty="0">
              <a:effectLst/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626" y="6527801"/>
            <a:ext cx="3754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/>
              <a:t>Fuente: </a:t>
            </a:r>
            <a:r>
              <a:rPr lang="es-AR" sz="1200" i="1" dirty="0" err="1" smtClean="0"/>
              <a:t>IARAF</a:t>
            </a:r>
            <a:r>
              <a:rPr lang="es-AR" sz="1200" i="1" dirty="0" smtClean="0"/>
              <a:t> en base a  Ministerio de Hacienda e </a:t>
            </a:r>
            <a:r>
              <a:rPr lang="es-AR" sz="1200" i="1" dirty="0" err="1" smtClean="0"/>
              <a:t>INDEC</a:t>
            </a:r>
            <a:r>
              <a:rPr lang="es-AR" sz="1200" i="1" dirty="0" smtClean="0"/>
              <a:t>.</a:t>
            </a:r>
            <a:endParaRPr lang="es-AR" sz="12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02868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908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1259632" y="2636912"/>
            <a:ext cx="7380312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s-ES" sz="4400" kern="0" dirty="0" smtClean="0">
                <a:solidFill>
                  <a:schemeClr val="accent1">
                    <a:lumMod val="50000"/>
                  </a:schemeClr>
                </a:solidFill>
              </a:rPr>
              <a:t>Consenso Fiscal</a:t>
            </a:r>
            <a:endParaRPr lang="es-ES" sz="4400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9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3</a:t>
            </a:fld>
            <a:endParaRPr lang="es-AR"/>
          </a:p>
        </p:txBody>
      </p:sp>
      <p:sp>
        <p:nvSpPr>
          <p:cNvPr id="7" name="CuadroTexto 6"/>
          <p:cNvSpPr txBox="1"/>
          <p:nvPr/>
        </p:nvSpPr>
        <p:spPr>
          <a:xfrm>
            <a:off x="1372652" y="1284881"/>
            <a:ext cx="6727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/>
              <a:t>Carga tributaria sobre el precio. </a:t>
            </a:r>
          </a:p>
          <a:p>
            <a:pPr algn="ctr"/>
            <a:r>
              <a:rPr lang="es-ES" sz="2400" dirty="0" smtClean="0"/>
              <a:t>Servicios de </a:t>
            </a:r>
            <a:r>
              <a:rPr lang="es-ES" sz="2400" u="sng" dirty="0" smtClean="0"/>
              <a:t>Hotelería</a:t>
            </a:r>
            <a:endParaRPr lang="es-ES" sz="2400" u="sng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055" y="1988840"/>
            <a:ext cx="8745970" cy="543466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99592" y="10190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CASI EL 40% DEL PRECIO DE LOS SERVICIOS DE RESTAURANTES Y HOTELES ESTÁ EXPLICADO POR LOS IMPUESTOS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253878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30</a:t>
            </a:fld>
            <a:endParaRPr lang="es-AR"/>
          </a:p>
        </p:txBody>
      </p:sp>
      <p:sp>
        <p:nvSpPr>
          <p:cNvPr id="5" name="5 Título"/>
          <p:cNvSpPr>
            <a:spLocks noGrp="1"/>
          </p:cNvSpPr>
          <p:nvPr>
            <p:ph type="title"/>
          </p:nvPr>
        </p:nvSpPr>
        <p:spPr>
          <a:xfrm>
            <a:off x="1331640" y="0"/>
            <a:ext cx="7380312" cy="620688"/>
          </a:xfrm>
        </p:spPr>
        <p:txBody>
          <a:bodyPr>
            <a:normAutofit fontScale="90000"/>
          </a:bodyPr>
          <a:lstStyle/>
          <a:p>
            <a:r>
              <a:rPr lang="es-AR" dirty="0"/>
              <a:t/>
            </a:r>
            <a:br>
              <a:rPr lang="es-AR" dirty="0"/>
            </a:br>
            <a:r>
              <a:rPr lang="es-AR" sz="3200" b="1" dirty="0" smtClean="0"/>
              <a:t>Aspectos Tributarios Principales</a:t>
            </a:r>
            <a:endParaRPr lang="es-AR" sz="32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97744" y="1196752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sz="2400" dirty="0" smtClean="0">
                <a:latin typeface="+mn-lt"/>
              </a:rPr>
              <a:t>Compromiso de aprobar la Ley de Responsabilidad Fiscal.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sz="2400" dirty="0" smtClean="0">
                <a:latin typeface="+mn-lt"/>
              </a:rPr>
              <a:t>Problema del Fondo del Conurbano: Incremento del % de Ganancias que pasa a la masa coparticipable. Impuesto </a:t>
            </a:r>
            <a:r>
              <a:rPr lang="es-AR" sz="2400" dirty="0">
                <a:latin typeface="+mn-lt"/>
              </a:rPr>
              <a:t>al Cheque </a:t>
            </a:r>
            <a:r>
              <a:rPr lang="es-AR" sz="2400" dirty="0" smtClean="0">
                <a:latin typeface="+mn-lt"/>
              </a:rPr>
              <a:t>100% a ANSES. Provincias reciben una compensación y aceptan </a:t>
            </a:r>
            <a:r>
              <a:rPr lang="es-AR" sz="2400" dirty="0">
                <a:latin typeface="+mn-lt"/>
              </a:rPr>
              <a:t>la </a:t>
            </a:r>
            <a:r>
              <a:rPr lang="es-AR" sz="2400" dirty="0" smtClean="0">
                <a:latin typeface="+mn-lt"/>
              </a:rPr>
              <a:t>prórroga.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sz="2400" dirty="0" smtClean="0">
                <a:latin typeface="+mn-lt"/>
              </a:rPr>
              <a:t>Compensación a Buenos Aires por la eliminación del Fondo del Conurbano: $21 MM en 2018 y $44 MM desde 2019.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sz="2400" dirty="0" smtClean="0">
                <a:latin typeface="+mn-lt"/>
              </a:rPr>
              <a:t>Compensación a provincias por retirar juicios mediante Bono a 11 años.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sz="2400" dirty="0" smtClean="0">
                <a:latin typeface="+mn-lt"/>
              </a:rPr>
              <a:t>Provincias comprometen reducción de IIBB.</a:t>
            </a:r>
            <a:endParaRPr lang="es-AR" sz="2000" dirty="0" smtClean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5146" y="1124744"/>
            <a:ext cx="3834806" cy="1368152"/>
          </a:xfrm>
        </p:spPr>
        <p:txBody>
          <a:bodyPr>
            <a:normAutofit fontScale="90000"/>
          </a:bodyPr>
          <a:lstStyle/>
          <a:p>
            <a:pPr algn="l"/>
            <a:r>
              <a:rPr lang="es-AR" dirty="0"/>
              <a:t>Ganancias y Cheque. “Beneficiarios y perjudicados”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2B2E2-E581-48AE-B055-BEDD76661821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666" y="16024"/>
            <a:ext cx="3973921" cy="684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91195" y="3139227"/>
            <a:ext cx="327269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b="1" dirty="0" smtClean="0"/>
              <a:t>Efecto </a:t>
            </a:r>
            <a:r>
              <a:rPr lang="es-AR" sz="2000" b="1" dirty="0" smtClean="0">
                <a:solidFill>
                  <a:schemeClr val="accent1">
                    <a:lumMod val="25000"/>
                  </a:schemeClr>
                </a:solidFill>
              </a:rPr>
              <a:t>NETO </a:t>
            </a:r>
            <a:r>
              <a:rPr lang="es-AR" b="1" dirty="0"/>
              <a:t>(ambas situaciones conjuntas)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693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836712"/>
            <a:ext cx="7992888" cy="908720"/>
          </a:xfrm>
        </p:spPr>
        <p:txBody>
          <a:bodyPr/>
          <a:lstStyle/>
          <a:p>
            <a:r>
              <a:rPr lang="es-AR" sz="2000" b="1" dirty="0" smtClean="0"/>
              <a:t>Efectos netos Cheque para ANSES, </a:t>
            </a:r>
            <a:r>
              <a:rPr lang="es-AR" sz="2000" b="1" dirty="0" err="1" smtClean="0"/>
              <a:t>elim</a:t>
            </a:r>
            <a:r>
              <a:rPr lang="es-AR" sz="2000" b="1" dirty="0" smtClean="0"/>
              <a:t>. Art. 104 Ganancias, Fondo Conurbano y Bono </a:t>
            </a:r>
            <a:r>
              <a:rPr lang="es-AR" sz="2000" b="1" dirty="0" err="1" smtClean="0"/>
              <a:t>compens</a:t>
            </a:r>
            <a:r>
              <a:rPr lang="es-AR" sz="2000" b="1" dirty="0" smtClean="0"/>
              <a:t>. En % del PIB</a:t>
            </a:r>
            <a:endParaRPr lang="es-AR" sz="20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D0796-38D5-4A3A-A681-2C2F4BD9402E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53883"/>
            <a:ext cx="7920880" cy="508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 bwMode="auto">
          <a:xfrm>
            <a:off x="755576" y="0"/>
            <a:ext cx="7992888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s-AR" sz="3600" b="1" kern="0" dirty="0" smtClean="0">
                <a:solidFill>
                  <a:schemeClr val="tx1"/>
                </a:solidFill>
              </a:rPr>
              <a:t>Consenso Fiscal</a:t>
            </a:r>
            <a:endParaRPr lang="es-AR" sz="3600" b="1" kern="0" dirty="0">
              <a:solidFill>
                <a:schemeClr val="tx1"/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1043608" y="4077072"/>
            <a:ext cx="698477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3491880" y="1772816"/>
            <a:ext cx="1008112" cy="3600400"/>
          </a:xfrm>
          <a:prstGeom prst="rect">
            <a:avLst/>
          </a:prstGeom>
          <a:solidFill>
            <a:srgbClr val="33787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6876256" y="1827232"/>
            <a:ext cx="1152128" cy="3600400"/>
          </a:xfrm>
          <a:prstGeom prst="rect">
            <a:avLst/>
          </a:prstGeom>
          <a:solidFill>
            <a:srgbClr val="33787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386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D0796-38D5-4A3A-A681-2C2F4BD9402E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1331640" y="-27384"/>
            <a:ext cx="7992888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s-AR" sz="3600" b="1" kern="0" dirty="0" smtClean="0">
                <a:solidFill>
                  <a:schemeClr val="tx1"/>
                </a:solidFill>
              </a:rPr>
              <a:t>Reducción</a:t>
            </a:r>
            <a:r>
              <a:rPr lang="es-AR" sz="3600" b="1" kern="0" dirty="0" smtClean="0"/>
              <a:t> </a:t>
            </a:r>
            <a:r>
              <a:rPr lang="es-AR" sz="3600" b="1" kern="0" dirty="0" smtClean="0">
                <a:solidFill>
                  <a:schemeClr val="tx1"/>
                </a:solidFill>
              </a:rPr>
              <a:t>progresiva</a:t>
            </a:r>
            <a:r>
              <a:rPr lang="es-AR" sz="3600" b="1" kern="0" dirty="0" smtClean="0"/>
              <a:t> </a:t>
            </a:r>
            <a:r>
              <a:rPr lang="es-AR" sz="3600" b="1" kern="0" dirty="0" smtClean="0">
                <a:solidFill>
                  <a:schemeClr val="tx1"/>
                </a:solidFill>
              </a:rPr>
              <a:t>de</a:t>
            </a:r>
            <a:r>
              <a:rPr lang="es-AR" sz="3600" b="1" kern="0" dirty="0" smtClean="0"/>
              <a:t> </a:t>
            </a:r>
            <a:r>
              <a:rPr lang="es-AR" sz="3600" b="1" kern="0" dirty="0" smtClean="0">
                <a:solidFill>
                  <a:schemeClr val="tx1"/>
                </a:solidFill>
              </a:rPr>
              <a:t>IIBB</a:t>
            </a:r>
            <a:endParaRPr lang="es-AR" sz="3600" b="1" kern="0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88" y="1628800"/>
            <a:ext cx="8987212" cy="416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6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1259632" y="2636912"/>
            <a:ext cx="7380312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s-ES" sz="4400" kern="0" dirty="0" smtClean="0">
                <a:solidFill>
                  <a:schemeClr val="accent1">
                    <a:lumMod val="50000"/>
                  </a:schemeClr>
                </a:solidFill>
              </a:rPr>
              <a:t>Impactos fiscales conjuntos</a:t>
            </a:r>
            <a:endParaRPr lang="es-ES" sz="4400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0"/>
            <a:ext cx="7581528" cy="836712"/>
          </a:xfrm>
        </p:spPr>
        <p:txBody>
          <a:bodyPr/>
          <a:lstStyle/>
          <a:p>
            <a:r>
              <a:rPr lang="es-AR" sz="3200" b="1" dirty="0" smtClean="0"/>
              <a:t>Cambios en impuestos considerados</a:t>
            </a:r>
            <a:endParaRPr lang="es-AR" sz="32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844430" cy="4669507"/>
          </a:xfrm>
        </p:spPr>
        <p:txBody>
          <a:bodyPr/>
          <a:lstStyle/>
          <a:p>
            <a:pPr marL="0" indent="0">
              <a:buNone/>
            </a:pPr>
            <a:r>
              <a:rPr lang="es-AR" sz="3600" b="1" dirty="0" smtClean="0"/>
              <a:t>Reforma tributaria</a:t>
            </a:r>
          </a:p>
          <a:p>
            <a:pPr marL="0" indent="0">
              <a:buNone/>
            </a:pPr>
            <a:endParaRPr lang="es-AR" sz="2800" dirty="0" smtClean="0"/>
          </a:p>
          <a:p>
            <a:r>
              <a:rPr lang="es-AR" sz="2800" dirty="0" smtClean="0"/>
              <a:t>Reducciones en Impuesto a las Ganancias</a:t>
            </a:r>
            <a:endParaRPr lang="es-AR" sz="2800" dirty="0"/>
          </a:p>
          <a:p>
            <a:pPr lvl="0"/>
            <a:r>
              <a:rPr lang="es-AR" sz="2800" dirty="0" smtClean="0"/>
              <a:t>Impuestos laborales. Reducción de la presión en Contribuciones laborales y eliminación del Decreto 814/2001</a:t>
            </a:r>
          </a:p>
          <a:p>
            <a:pPr lvl="0"/>
            <a:r>
              <a:rPr lang="es-AR" sz="2800" dirty="0" smtClean="0"/>
              <a:t>Impuesto a la renta financiera</a:t>
            </a:r>
          </a:p>
          <a:p>
            <a:r>
              <a:rPr lang="es-AR" sz="2800" dirty="0" smtClean="0"/>
              <a:t>Revalúo impositivo</a:t>
            </a:r>
          </a:p>
          <a:p>
            <a:r>
              <a:rPr lang="es-AR" sz="2800" dirty="0" smtClean="0"/>
              <a:t>Eliminación </a:t>
            </a:r>
            <a:r>
              <a:rPr lang="es-AR" sz="2800" dirty="0"/>
              <a:t>de Impuesto al Cheque (pago a cuenta)</a:t>
            </a:r>
          </a:p>
          <a:p>
            <a:pPr lvl="0"/>
            <a:endParaRPr lang="es-AR" sz="2800" dirty="0"/>
          </a:p>
          <a:p>
            <a:pPr lvl="0"/>
            <a:endParaRPr lang="es-AR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2B2E2-E581-48AE-B055-BEDD76661821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33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418058"/>
          </a:xfrm>
        </p:spPr>
        <p:txBody>
          <a:bodyPr>
            <a:noAutofit/>
          </a:bodyPr>
          <a:lstStyle/>
          <a:p>
            <a:r>
              <a:rPr lang="es-AR" sz="3200" dirty="0" smtClean="0"/>
              <a:t>Principales Efectos de la Reforma Tributaria</a:t>
            </a:r>
            <a:br>
              <a:rPr lang="es-AR" sz="3200" dirty="0" smtClean="0"/>
            </a:br>
            <a:r>
              <a:rPr lang="es-AR" sz="3200" dirty="0" smtClean="0"/>
              <a:t>Efecto directo </a:t>
            </a:r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FINAL DEL PERIODO</a:t>
            </a:r>
            <a:endParaRPr lang="es-A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sz="2400" dirty="0"/>
          </a:p>
          <a:p>
            <a:endParaRPr lang="es-AR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D0796-38D5-4A3A-A681-2C2F4BD9402E}" type="slidenum">
              <a:rPr lang="es-ES" smtClean="0"/>
              <a:pPr>
                <a:defRPr/>
              </a:pPr>
              <a:t>36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660232" y="1233548"/>
            <a:ext cx="2232248" cy="2739211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latin typeface="+mn-lt"/>
              </a:rPr>
              <a:t>EFECTO TOTAL MEDIDAS CONSIDERADAS</a:t>
            </a:r>
          </a:p>
          <a:p>
            <a:pPr algn="ctr"/>
            <a:r>
              <a:rPr lang="es-AR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-1,9%</a:t>
            </a:r>
            <a:r>
              <a:rPr lang="es-AR" sz="2000" b="1" dirty="0" smtClean="0">
                <a:latin typeface="+mn-lt"/>
              </a:rPr>
              <a:t> del PIB</a:t>
            </a:r>
          </a:p>
          <a:p>
            <a:pPr algn="ctr"/>
            <a:endParaRPr lang="es-AR" sz="2000" b="1" dirty="0" smtClean="0">
              <a:latin typeface="+mn-lt"/>
            </a:endParaRPr>
          </a:p>
          <a:p>
            <a:pPr algn="ctr"/>
            <a:r>
              <a:rPr lang="es-AR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-1,20% </a:t>
            </a:r>
            <a:r>
              <a:rPr lang="es-AR" sz="2000" b="1" i="1" dirty="0">
                <a:latin typeface="+mn-lt"/>
              </a:rPr>
              <a:t>Nación</a:t>
            </a:r>
          </a:p>
          <a:p>
            <a:pPr algn="ctr"/>
            <a:endParaRPr lang="es-AR" sz="2000" b="1" i="1" dirty="0">
              <a:latin typeface="+mn-lt"/>
            </a:endParaRPr>
          </a:p>
          <a:p>
            <a:pPr algn="ctr"/>
            <a:r>
              <a:rPr lang="es-AR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-0,7% </a:t>
            </a:r>
            <a:r>
              <a:rPr lang="es-AR" sz="2000" b="1" i="1" dirty="0" smtClean="0">
                <a:latin typeface="+mn-lt"/>
              </a:rPr>
              <a:t>Provincias</a:t>
            </a:r>
            <a:endParaRPr lang="es-AR" sz="2000" b="1" dirty="0">
              <a:latin typeface="+mn-lt"/>
            </a:endParaRPr>
          </a:p>
          <a:p>
            <a:pPr algn="ctr"/>
            <a:endParaRPr lang="es-AR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" r="6186"/>
          <a:stretch/>
        </p:blipFill>
        <p:spPr bwMode="auto">
          <a:xfrm>
            <a:off x="143892" y="1065081"/>
            <a:ext cx="6444332" cy="56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683568" y="4005064"/>
            <a:ext cx="590465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131316" y="1071947"/>
            <a:ext cx="135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latin typeface="+mj-lt"/>
              </a:rPr>
              <a:t>En % del PIB</a:t>
            </a:r>
            <a:endParaRPr lang="es-A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41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8445624" cy="908720"/>
          </a:xfrm>
        </p:spPr>
        <p:txBody>
          <a:bodyPr>
            <a:noAutofit/>
          </a:bodyPr>
          <a:lstStyle/>
          <a:p>
            <a:r>
              <a:rPr lang="es-AR" sz="3200" dirty="0" smtClean="0"/>
              <a:t>Principales Efectos de la Reforma Tributaria</a:t>
            </a:r>
            <a:br>
              <a:rPr lang="es-AR" sz="3200" dirty="0" smtClean="0"/>
            </a:br>
            <a:r>
              <a:rPr lang="es-AR" sz="3200" dirty="0" smtClean="0"/>
              <a:t>Efecto directo </a:t>
            </a:r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2018</a:t>
            </a:r>
            <a:endParaRPr lang="es-A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sz="2400" dirty="0"/>
          </a:p>
          <a:p>
            <a:endParaRPr lang="es-AR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D0796-38D5-4A3A-A681-2C2F4BD9402E}" type="slidenum">
              <a:rPr lang="es-ES" smtClean="0"/>
              <a:pPr>
                <a:defRPr/>
              </a:pPr>
              <a:t>37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804248" y="1347733"/>
            <a:ext cx="2195736" cy="2462213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latin typeface="+mn-lt"/>
              </a:rPr>
              <a:t>EFECTO TOTAL MEDIDAS CONSIDERADAS</a:t>
            </a:r>
          </a:p>
          <a:p>
            <a:pPr algn="ctr"/>
            <a:r>
              <a:rPr lang="es-AR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-0,07% </a:t>
            </a:r>
            <a:r>
              <a:rPr lang="es-AR" sz="2000" b="1" dirty="0" smtClean="0">
                <a:latin typeface="+mn-lt"/>
              </a:rPr>
              <a:t>del PIB</a:t>
            </a:r>
          </a:p>
          <a:p>
            <a:pPr algn="ctr"/>
            <a:endParaRPr lang="es-AR" sz="2000" b="1" dirty="0">
              <a:latin typeface="+mn-lt"/>
            </a:endParaRPr>
          </a:p>
          <a:p>
            <a:pPr algn="ctr"/>
            <a:r>
              <a:rPr lang="es-AR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-0,13% </a:t>
            </a:r>
            <a:r>
              <a:rPr lang="es-AR" sz="2000" b="1" i="1" dirty="0">
                <a:latin typeface="+mn-lt"/>
              </a:rPr>
              <a:t>Nación</a:t>
            </a:r>
          </a:p>
          <a:p>
            <a:pPr algn="ctr"/>
            <a:endParaRPr lang="es-AR" sz="2000" b="1" i="1" dirty="0">
              <a:latin typeface="+mn-lt"/>
            </a:endParaRPr>
          </a:p>
          <a:p>
            <a:pPr algn="ctr"/>
            <a:r>
              <a:rPr lang="es-AR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+0,06% </a:t>
            </a:r>
            <a:r>
              <a:rPr lang="es-AR" sz="2000" b="1" i="1" dirty="0">
                <a:latin typeface="+mn-lt"/>
              </a:rPr>
              <a:t>Provincias</a:t>
            </a:r>
            <a:endParaRPr lang="es-AR" sz="2000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" r="5452"/>
          <a:stretch/>
        </p:blipFill>
        <p:spPr bwMode="auto">
          <a:xfrm>
            <a:off x="35496" y="1049723"/>
            <a:ext cx="6616700" cy="576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683568" y="4869160"/>
            <a:ext cx="590465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131316" y="1071947"/>
            <a:ext cx="135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latin typeface="+mj-lt"/>
              </a:rPr>
              <a:t>En % del PIB</a:t>
            </a:r>
            <a:endParaRPr lang="es-A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20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38</a:t>
            </a:fld>
            <a:endParaRPr lang="es-AR"/>
          </a:p>
        </p:txBody>
      </p:sp>
      <p:sp>
        <p:nvSpPr>
          <p:cNvPr id="5" name="5 Título"/>
          <p:cNvSpPr>
            <a:spLocks noGrp="1"/>
          </p:cNvSpPr>
          <p:nvPr>
            <p:ph type="title"/>
          </p:nvPr>
        </p:nvSpPr>
        <p:spPr>
          <a:xfrm>
            <a:off x="1258888" y="0"/>
            <a:ext cx="7885112" cy="966788"/>
          </a:xfrm>
        </p:spPr>
        <p:txBody>
          <a:bodyPr/>
          <a:lstStyle/>
          <a:p>
            <a:r>
              <a:rPr lang="es-AR" sz="3200" b="1" i="1" dirty="0" smtClean="0"/>
              <a:t>#Extra</a:t>
            </a:r>
            <a:r>
              <a:rPr lang="es-AR" sz="3200" b="1" dirty="0" smtClean="0"/>
              <a:t>: Reforma Previsional </a:t>
            </a:r>
            <a:endParaRPr lang="es-AR" sz="32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83568" y="1241589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400" dirty="0">
                <a:latin typeface="+mn-lt"/>
              </a:rPr>
              <a:t>Consenso Fiscal </a:t>
            </a:r>
            <a:r>
              <a:rPr lang="es-AR" sz="2400" dirty="0" smtClean="0">
                <a:latin typeface="+mn-lt"/>
              </a:rPr>
              <a:t>comprometió a los gobernadores </a:t>
            </a:r>
            <a:r>
              <a:rPr lang="es-AR" sz="2400" dirty="0">
                <a:latin typeface="+mn-lt"/>
              </a:rPr>
              <a:t>a </a:t>
            </a:r>
            <a:r>
              <a:rPr lang="es-AR" sz="2400" b="1" dirty="0">
                <a:latin typeface="+mn-lt"/>
              </a:rPr>
              <a:t>modificar la fórmula de movilidad </a:t>
            </a:r>
            <a:r>
              <a:rPr lang="es-AR" sz="2400" b="1" dirty="0" smtClean="0">
                <a:latin typeface="+mn-lt"/>
              </a:rPr>
              <a:t>jubilatoria, </a:t>
            </a:r>
            <a:r>
              <a:rPr lang="es-AR" sz="2400" b="1" dirty="0">
                <a:latin typeface="+mn-lt"/>
              </a:rPr>
              <a:t>llevándola hacia algo más racional</a:t>
            </a:r>
            <a:r>
              <a:rPr lang="es-AR" sz="2400" dirty="0">
                <a:latin typeface="+mn-lt"/>
              </a:rPr>
              <a:t>. </a:t>
            </a:r>
            <a:endParaRPr lang="es-AR" sz="2400" dirty="0" smtClean="0">
              <a:latin typeface="+mn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400" dirty="0" smtClean="0">
                <a:latin typeface="+mn-lt"/>
              </a:rPr>
              <a:t>Las </a:t>
            </a:r>
            <a:r>
              <a:rPr lang="es-AR" sz="2400" dirty="0">
                <a:latin typeface="+mn-lt"/>
              </a:rPr>
              <a:t>prestaciones del régimen previsional público se </a:t>
            </a:r>
            <a:r>
              <a:rPr lang="es-AR" sz="2400" dirty="0" smtClean="0">
                <a:latin typeface="+mn-lt"/>
              </a:rPr>
              <a:t>ajustarán </a:t>
            </a:r>
            <a:r>
              <a:rPr lang="es-AR" sz="2400" dirty="0">
                <a:latin typeface="+mn-lt"/>
              </a:rPr>
              <a:t>trimestralmente garantizando aumentos </a:t>
            </a:r>
            <a:r>
              <a:rPr lang="es-AR" sz="2400" dirty="0" smtClean="0">
                <a:latin typeface="+mn-lt"/>
              </a:rPr>
              <a:t>por encima </a:t>
            </a:r>
            <a:r>
              <a:rPr lang="es-AR" sz="2400" dirty="0">
                <a:latin typeface="+mn-lt"/>
              </a:rPr>
              <a:t>de la evolución de la inflación</a:t>
            </a:r>
            <a:r>
              <a:rPr lang="es-AR" sz="2400" dirty="0" smtClean="0">
                <a:latin typeface="+mn-lt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+mn-lt"/>
              </a:rPr>
              <a:t>Cambio generó un ahorro del 0,6% del PIB respecto a la situación vigente anteriormente.</a:t>
            </a:r>
            <a:endParaRPr lang="es-A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1259632" y="2636912"/>
            <a:ext cx="7380312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s-ES" sz="4400" kern="0" dirty="0" smtClean="0">
                <a:solidFill>
                  <a:schemeClr val="accent1">
                    <a:lumMod val="50000"/>
                  </a:schemeClr>
                </a:solidFill>
              </a:rPr>
              <a:t>Resumen de principales impactos fiscales</a:t>
            </a:r>
            <a:endParaRPr lang="es-ES" sz="4400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8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4</a:t>
            </a:fld>
            <a:endParaRPr lang="es-AR"/>
          </a:p>
        </p:txBody>
      </p:sp>
      <p:sp>
        <p:nvSpPr>
          <p:cNvPr id="7" name="CuadroTexto 6"/>
          <p:cNvSpPr txBox="1"/>
          <p:nvPr/>
        </p:nvSpPr>
        <p:spPr>
          <a:xfrm>
            <a:off x="1355304" y="129718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/>
              <a:t>Carga tributaria sobre el </a:t>
            </a:r>
            <a:r>
              <a:rPr lang="es-AR" sz="2400" dirty="0" smtClean="0"/>
              <a:t>precio. </a:t>
            </a:r>
          </a:p>
          <a:p>
            <a:pPr algn="ctr"/>
            <a:r>
              <a:rPr lang="es-ES" sz="2400" dirty="0" smtClean="0"/>
              <a:t>Servicios de </a:t>
            </a:r>
            <a:r>
              <a:rPr lang="es-ES" sz="2400" u="sng" dirty="0" smtClean="0"/>
              <a:t>Restaurant</a:t>
            </a:r>
            <a:endParaRPr lang="es-ES" sz="2400" u="sng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866" y="1753412"/>
            <a:ext cx="8388934" cy="487701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99592" y="10190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CASI EL 40% DEL PRECIO DE LOS SERVICIOS DE RESTAURANTES Y HOTELES ESTÁ EXPLICADO POR LOS IMPUESTOS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11042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157592" cy="908720"/>
          </a:xfrm>
        </p:spPr>
        <p:txBody>
          <a:bodyPr>
            <a:noAutofit/>
          </a:bodyPr>
          <a:lstStyle/>
          <a:p>
            <a:r>
              <a:rPr lang="es-AR" sz="3200" dirty="0" smtClean="0"/>
              <a:t>Principales Efectos Conjuntos</a:t>
            </a:r>
            <a:br>
              <a:rPr lang="es-AR" sz="3200" dirty="0" smtClean="0"/>
            </a:br>
            <a:r>
              <a:rPr lang="es-AR" sz="3200" dirty="0" smtClean="0"/>
              <a:t> </a:t>
            </a:r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FINAL DEL PERIODO</a:t>
            </a:r>
            <a:endParaRPr lang="es-A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sz="2400" dirty="0"/>
          </a:p>
          <a:p>
            <a:endParaRPr lang="es-AR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D0796-38D5-4A3A-A681-2C2F4BD9402E}" type="slidenum">
              <a:rPr lang="es-ES" smtClean="0"/>
              <a:pPr>
                <a:defRPr/>
              </a:pPr>
              <a:t>40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278788" y="1067127"/>
            <a:ext cx="1865212" cy="2308324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latin typeface="+mn-lt"/>
              </a:rPr>
              <a:t>EFECTO TOTAL MEDIDAS </a:t>
            </a:r>
            <a:r>
              <a:rPr lang="es-AR" b="1" dirty="0" smtClean="0">
                <a:latin typeface="+mn-lt"/>
              </a:rPr>
              <a:t>CONSIDERADAS Y MARGEN FISCAL</a:t>
            </a:r>
            <a:endParaRPr lang="es-AR" b="1" dirty="0">
              <a:latin typeface="+mn-lt"/>
            </a:endParaRPr>
          </a:p>
          <a:p>
            <a:pPr algn="ctr"/>
            <a:endParaRPr lang="es-AR" b="1" dirty="0" smtClean="0">
              <a:latin typeface="+mn-lt"/>
            </a:endParaRPr>
          </a:p>
          <a:p>
            <a:pPr algn="ctr"/>
            <a:r>
              <a:rPr lang="es-AR" b="1" i="1" dirty="0" smtClean="0">
                <a:latin typeface="+mn-lt"/>
              </a:rPr>
              <a:t>-1,20</a:t>
            </a:r>
            <a:r>
              <a:rPr lang="es-AR" b="1" i="1" dirty="0">
                <a:latin typeface="+mn-lt"/>
              </a:rPr>
              <a:t>% </a:t>
            </a:r>
            <a:r>
              <a:rPr lang="es-AR" b="1" i="1" dirty="0" smtClean="0">
                <a:latin typeface="+mn-lt"/>
              </a:rPr>
              <a:t>Nación</a:t>
            </a:r>
          </a:p>
          <a:p>
            <a:pPr algn="ctr"/>
            <a:endParaRPr lang="es-AR" b="1" i="1" dirty="0">
              <a:latin typeface="+mn-lt"/>
            </a:endParaRPr>
          </a:p>
          <a:p>
            <a:pPr algn="ctr"/>
            <a:r>
              <a:rPr lang="es-AR" b="1" i="1" dirty="0" smtClean="0">
                <a:latin typeface="+mn-lt"/>
              </a:rPr>
              <a:t>-2,0% Provincias</a:t>
            </a:r>
            <a:endParaRPr lang="es-AR" b="1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7308304" cy="467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899592" y="3212976"/>
            <a:ext cx="38164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131316" y="1071947"/>
            <a:ext cx="135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latin typeface="+mj-lt"/>
              </a:rPr>
              <a:t>En % del PIB</a:t>
            </a:r>
            <a:endParaRPr lang="es-A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79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971600" y="2780928"/>
            <a:ext cx="7380312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s-ES" sz="4400" kern="0" dirty="0" smtClean="0">
                <a:solidFill>
                  <a:schemeClr val="accent1">
                    <a:lumMod val="50000"/>
                  </a:schemeClr>
                </a:solidFill>
              </a:rPr>
              <a:t>Situación actual</a:t>
            </a:r>
            <a:endParaRPr lang="es-ES" sz="4400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D0796-38D5-4A3A-A681-2C2F4BD9402E}" type="slidenum">
              <a:rPr lang="es-ES" smtClean="0"/>
              <a:pPr>
                <a:defRPr/>
              </a:pPr>
              <a:t>42</a:t>
            </a:fld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1381"/>
          <a:stretch>
            <a:fillRect/>
          </a:stretch>
        </p:blipFill>
        <p:spPr bwMode="auto">
          <a:xfrm>
            <a:off x="1475656" y="1052736"/>
            <a:ext cx="6264696" cy="555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91148"/>
          <a:stretch>
            <a:fillRect/>
          </a:stretch>
        </p:blipFill>
        <p:spPr bwMode="auto">
          <a:xfrm>
            <a:off x="1187624" y="188640"/>
            <a:ext cx="6840760" cy="60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462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D0796-38D5-4A3A-A681-2C2F4BD9402E}" type="slidenum">
              <a:rPr lang="es-ES" smtClean="0"/>
              <a:pPr>
                <a:defRPr/>
              </a:pPr>
              <a:t>43</a:t>
            </a:fld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9041"/>
          <a:stretch>
            <a:fillRect/>
          </a:stretch>
        </p:blipFill>
        <p:spPr bwMode="auto">
          <a:xfrm>
            <a:off x="1403648" y="1052736"/>
            <a:ext cx="6264696" cy="55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92250"/>
          <a:stretch>
            <a:fillRect/>
          </a:stretch>
        </p:blipFill>
        <p:spPr bwMode="auto">
          <a:xfrm>
            <a:off x="539552" y="188640"/>
            <a:ext cx="7776864" cy="58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21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8011156" cy="444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Evolución déficit primario y fiscal</a:t>
            </a:r>
            <a:endParaRPr lang="es-ES" sz="3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6381328"/>
            <a:ext cx="3604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/>
              <a:t>Fuente: </a:t>
            </a:r>
            <a:r>
              <a:rPr lang="es-AR" sz="1200" i="1" dirty="0" err="1" smtClean="0"/>
              <a:t>IARAF</a:t>
            </a:r>
            <a:r>
              <a:rPr lang="es-AR" sz="1200" i="1" dirty="0" smtClean="0"/>
              <a:t> en base a  Ministerio de Hacienda.</a:t>
            </a:r>
            <a:endParaRPr lang="es-AR" sz="1200" i="1" dirty="0"/>
          </a:p>
        </p:txBody>
      </p:sp>
    </p:spTree>
    <p:extLst>
      <p:ext uri="{BB962C8B-B14F-4D97-AF65-F5344CB8AC3E}">
        <p14:creationId xmlns:p14="http://schemas.microsoft.com/office/powerpoint/2010/main" val="41571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Gráfico"/>
          <p:cNvGraphicFramePr/>
          <p:nvPr/>
        </p:nvGraphicFramePr>
        <p:xfrm>
          <a:off x="179512" y="1124744"/>
          <a:ext cx="896448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980728"/>
          </a:xfrm>
          <a:noFill/>
        </p:spPr>
        <p:txBody>
          <a:bodyPr>
            <a:normAutofit fontScale="90000"/>
          </a:bodyPr>
          <a:lstStyle/>
          <a:p>
            <a:r>
              <a:rPr lang="es-ES" sz="4000" dirty="0" smtClean="0"/>
              <a:t>Evolución de la Deuda Pública Bruta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dirty="0" smtClean="0"/>
              <a:t>En Millones de US$ y % del PIB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6381328"/>
            <a:ext cx="3604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/>
              <a:t>Fuente: </a:t>
            </a:r>
            <a:r>
              <a:rPr lang="es-AR" sz="1200" i="1" dirty="0" err="1" smtClean="0"/>
              <a:t>IARAF</a:t>
            </a:r>
            <a:r>
              <a:rPr lang="es-AR" sz="1200" i="1" dirty="0" smtClean="0"/>
              <a:t> en base a  Ministerio de Hacienda.</a:t>
            </a:r>
            <a:endParaRPr lang="es-AR" sz="1200" i="1" dirty="0"/>
          </a:p>
        </p:txBody>
      </p:sp>
    </p:spTree>
    <p:extLst>
      <p:ext uri="{BB962C8B-B14F-4D97-AF65-F5344CB8AC3E}">
        <p14:creationId xmlns:p14="http://schemas.microsoft.com/office/powerpoint/2010/main" val="41571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6 Gráfico"/>
          <p:cNvGraphicFramePr>
            <a:graphicFrameLocks/>
          </p:cNvGraphicFramePr>
          <p:nvPr/>
        </p:nvGraphicFramePr>
        <p:xfrm>
          <a:off x="1" y="1412776"/>
          <a:ext cx="91440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827584" y="0"/>
            <a:ext cx="7596336" cy="966788"/>
          </a:xfrm>
          <a:noFill/>
        </p:spPr>
        <p:txBody>
          <a:bodyPr>
            <a:noAutofit/>
          </a:bodyPr>
          <a:lstStyle/>
          <a:p>
            <a:r>
              <a:rPr lang="es-ES" sz="3600" dirty="0" smtClean="0"/>
              <a:t>Financiamiento monetario del déficit y esterilización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41571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9511" y="1700808"/>
          <a:ext cx="8971263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3" imgW="6334236" imgH="2752783" progId="Excel.Sheet.8">
                  <p:link updateAutomatic="1"/>
                </p:oleObj>
              </mc:Choice>
              <mc:Fallback>
                <p:oleObj name="Worksheet" r:id="rId3" imgW="6334236" imgH="2752783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1" y="1700808"/>
                        <a:ext cx="8971263" cy="3888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8 CuadroTexto"/>
          <p:cNvSpPr txBox="1">
            <a:spLocks noChangeArrowheads="1"/>
          </p:cNvSpPr>
          <p:nvPr/>
        </p:nvSpPr>
        <p:spPr bwMode="auto">
          <a:xfrm>
            <a:off x="0" y="6381328"/>
            <a:ext cx="72151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100" i="1" dirty="0">
                <a:solidFill>
                  <a:srgbClr val="000000"/>
                </a:solidFill>
              </a:rPr>
              <a:t>Fuente: IARAF en base a datos </a:t>
            </a:r>
            <a:r>
              <a:rPr lang="es-ES" sz="1100" i="1" dirty="0" smtClean="0">
                <a:solidFill>
                  <a:srgbClr val="000000"/>
                </a:solidFill>
              </a:rPr>
              <a:t>de BCRA.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604448" cy="966788"/>
          </a:xfrm>
          <a:noFill/>
        </p:spPr>
        <p:txBody>
          <a:bodyPr>
            <a:normAutofit fontScale="90000"/>
          </a:bodyPr>
          <a:lstStyle/>
          <a:p>
            <a:r>
              <a:rPr lang="es-ES" dirty="0" smtClean="0"/>
              <a:t> </a:t>
            </a:r>
            <a:r>
              <a:rPr lang="es-ES" sz="4000" dirty="0" smtClean="0"/>
              <a:t>Evolución de la Tasa de Interés Real </a:t>
            </a:r>
            <a:br>
              <a:rPr lang="es-ES" sz="4000" dirty="0" smtClean="0"/>
            </a:br>
            <a:r>
              <a:rPr lang="es-ES" sz="2000" dirty="0" smtClean="0"/>
              <a:t>tasa vista a 12 meses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71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1484784"/>
          <a:ext cx="9166473" cy="4670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Worksheet" r:id="rId3" imgW="9286938" imgH="4200436" progId="Excel.Sheet.8">
                  <p:link updateAutomatic="1"/>
                </p:oleObj>
              </mc:Choice>
              <mc:Fallback>
                <p:oleObj name="Worksheet" r:id="rId3" imgW="9286938" imgH="4200436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84784"/>
                        <a:ext cx="9166473" cy="46701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395536" y="0"/>
            <a:ext cx="8748464" cy="98072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Base monetaria: evolución nominal y relativa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Variación interanual   </a:t>
            </a:r>
            <a:endParaRPr kumimoji="0" lang="es-AR" sz="24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71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7938" y="1460500"/>
          <a:ext cx="9140825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Worksheet" r:id="rId3" imgW="5505450" imgH="2686109" progId="Excel.Sheet.8">
                  <p:link updateAutomatic="1"/>
                </p:oleObj>
              </mc:Choice>
              <mc:Fallback>
                <p:oleObj name="Worksheet" r:id="rId3" imgW="5505450" imgH="2686109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8" y="1460500"/>
                        <a:ext cx="9140825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908720"/>
          </a:xfrm>
          <a:noFill/>
        </p:spPr>
        <p:txBody>
          <a:bodyPr>
            <a:noAutofit/>
          </a:bodyPr>
          <a:lstStyle/>
          <a:p>
            <a:r>
              <a:rPr lang="es-AR" sz="3600" dirty="0" smtClean="0"/>
              <a:t>Índices de precios</a:t>
            </a:r>
            <a:br>
              <a:rPr lang="es-AR" sz="3600" dirty="0" smtClean="0"/>
            </a:br>
            <a:r>
              <a:rPr lang="es-AR" sz="2400" dirty="0" smtClean="0"/>
              <a:t>Tasa de variación interanual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41571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5</a:t>
            </a:fld>
            <a:endParaRPr lang="es-AR"/>
          </a:p>
        </p:txBody>
      </p:sp>
      <p:sp>
        <p:nvSpPr>
          <p:cNvPr id="8" name="CuadroTexto 7"/>
          <p:cNvSpPr txBox="1"/>
          <p:nvPr/>
        </p:nvSpPr>
        <p:spPr>
          <a:xfrm>
            <a:off x="1835696" y="2780928"/>
            <a:ext cx="5616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sz="2800" b="1" dirty="0" smtClean="0"/>
              <a:t>ESTRUCTURAS DE COSTO DEL SECTOR DE RESTAURANTES Y HOTELES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142329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23850" y="1327150"/>
          <a:ext cx="8418513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Worksheet" r:id="rId3" imgW="5753195" imgH="3181437" progId="Excel.Sheet.8">
                  <p:link updateAutomatic="1"/>
                </p:oleObj>
              </mc:Choice>
              <mc:Fallback>
                <p:oleObj name="Worksheet" r:id="rId3" imgW="5753195" imgH="3181437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327150"/>
                        <a:ext cx="8418513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8 CuadroTexto"/>
          <p:cNvSpPr txBox="1">
            <a:spLocks noChangeArrowheads="1"/>
          </p:cNvSpPr>
          <p:nvPr/>
        </p:nvSpPr>
        <p:spPr bwMode="auto">
          <a:xfrm>
            <a:off x="0" y="6165304"/>
            <a:ext cx="42839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100" i="1" dirty="0">
                <a:solidFill>
                  <a:srgbClr val="000000"/>
                </a:solidFill>
              </a:rPr>
              <a:t>Fuente: IARAF en base a datos </a:t>
            </a:r>
            <a:r>
              <a:rPr lang="es-ES" sz="1100" i="1" dirty="0" smtClean="0">
                <a:solidFill>
                  <a:srgbClr val="000000"/>
                </a:solidFill>
              </a:rPr>
              <a:t>de  BCRA y </a:t>
            </a:r>
            <a:r>
              <a:rPr lang="es-ES" sz="1100" i="1" dirty="0" err="1" smtClean="0">
                <a:solidFill>
                  <a:srgbClr val="000000"/>
                </a:solidFill>
              </a:rPr>
              <a:t>DGEyC</a:t>
            </a:r>
            <a:r>
              <a:rPr lang="es-ES" sz="1100" i="1" dirty="0" smtClean="0">
                <a:solidFill>
                  <a:srgbClr val="000000"/>
                </a:solidFill>
              </a:rPr>
              <a:t> </a:t>
            </a:r>
            <a:r>
              <a:rPr lang="es-ES" sz="1100" i="1" dirty="0" err="1" smtClean="0">
                <a:solidFill>
                  <a:srgbClr val="000000"/>
                </a:solidFill>
              </a:rPr>
              <a:t>Cordoba</a:t>
            </a:r>
            <a:endParaRPr lang="es-ES" sz="1100" i="1" dirty="0" smtClean="0">
              <a:solidFill>
                <a:srgbClr val="000000"/>
              </a:solidFill>
            </a:endParaRPr>
          </a:p>
          <a:p>
            <a:endParaRPr lang="es-AR" sz="1100" i="1" dirty="0">
              <a:solidFill>
                <a:srgbClr val="000000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568952" cy="1052736"/>
          </a:xfrm>
          <a:noFill/>
        </p:spPr>
        <p:txBody>
          <a:bodyPr/>
          <a:lstStyle/>
          <a:p>
            <a:r>
              <a:rPr lang="es-ES" sz="3600" dirty="0" smtClean="0"/>
              <a:t>Inflación Núcleo últimos 12 meses.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dirty="0" smtClean="0"/>
              <a:t>Tasas mensuales del IPC-CBA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71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93700" y="1041400"/>
          <a:ext cx="8382000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Worksheet" r:id="rId3" imgW="4591114" imgH="2762230" progId="Excel.Sheet.8">
                  <p:link updateAutomatic="1"/>
                </p:oleObj>
              </mc:Choice>
              <mc:Fallback>
                <p:oleObj name="Worksheet" r:id="rId3" imgW="4591114" imgH="2762230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041400"/>
                        <a:ext cx="8382000" cy="504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  <a:noFill/>
        </p:spPr>
        <p:txBody>
          <a:bodyPr>
            <a:normAutofit fontScale="90000"/>
          </a:bodyPr>
          <a:lstStyle/>
          <a:p>
            <a:r>
              <a:rPr lang="es-AR" sz="4000" dirty="0" smtClean="0"/>
              <a:t>Expectativas de inflación - UTDT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sz="2000" dirty="0" smtClean="0"/>
              <a:t>(Para los </a:t>
            </a:r>
            <a:r>
              <a:rPr lang="es-AR" sz="2000" dirty="0" err="1" smtClean="0"/>
              <a:t>proximos</a:t>
            </a:r>
            <a:r>
              <a:rPr lang="es-AR" sz="2000" dirty="0" smtClean="0"/>
              <a:t> 12 meses)</a:t>
            </a:r>
            <a:endParaRPr lang="es-AR" dirty="0"/>
          </a:p>
        </p:txBody>
      </p:sp>
      <p:sp>
        <p:nvSpPr>
          <p:cNvPr id="4" name="8 CuadroTexto"/>
          <p:cNvSpPr txBox="1">
            <a:spLocks noChangeArrowheads="1"/>
          </p:cNvSpPr>
          <p:nvPr/>
        </p:nvSpPr>
        <p:spPr bwMode="auto">
          <a:xfrm>
            <a:off x="0" y="6165304"/>
            <a:ext cx="42839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100" i="1" dirty="0">
                <a:solidFill>
                  <a:srgbClr val="000000"/>
                </a:solidFill>
              </a:rPr>
              <a:t>Fuente: IARAF en base a datos </a:t>
            </a:r>
            <a:r>
              <a:rPr lang="es-ES" sz="1100" i="1" dirty="0" smtClean="0">
                <a:solidFill>
                  <a:srgbClr val="000000"/>
                </a:solidFill>
              </a:rPr>
              <a:t>de UTDT.</a:t>
            </a:r>
          </a:p>
          <a:p>
            <a:endParaRPr lang="es-AR" sz="11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1148" y="0"/>
            <a:ext cx="8229600" cy="1143000"/>
          </a:xfrm>
          <a:noFill/>
        </p:spPr>
        <p:txBody>
          <a:bodyPr/>
          <a:lstStyle/>
          <a:p>
            <a:r>
              <a:rPr lang="es-AR" dirty="0" smtClean="0"/>
              <a:t>Expectativas de inflación- REM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2483768" y="1052736"/>
            <a:ext cx="369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>
                <a:latin typeface="+mn-lt"/>
              </a:rPr>
              <a:t>IPC </a:t>
            </a:r>
            <a:r>
              <a:rPr lang="es-AR" b="1" dirty="0">
                <a:latin typeface="+mn-lt"/>
              </a:rPr>
              <a:t>nivel </a:t>
            </a:r>
            <a:r>
              <a:rPr lang="es-AR" b="1" dirty="0" smtClean="0">
                <a:latin typeface="+mn-lt"/>
              </a:rPr>
              <a:t>general-Nacional (mediana)</a:t>
            </a:r>
            <a:endParaRPr lang="es-AR" b="1" dirty="0">
              <a:latin typeface="+mn-lt"/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1403648" y="1412776"/>
          <a:ext cx="6915150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Worksheet" r:id="rId3" imgW="5172154" imgH="3219498" progId="Excel.Sheet.8">
                  <p:link updateAutomatic="1"/>
                </p:oleObj>
              </mc:Choice>
              <mc:Fallback>
                <p:oleObj name="Worksheet" r:id="rId3" imgW="5172154" imgH="3219498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412776"/>
                        <a:ext cx="6915150" cy="430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8 CuadroTexto"/>
          <p:cNvSpPr txBox="1">
            <a:spLocks noChangeArrowheads="1"/>
          </p:cNvSpPr>
          <p:nvPr/>
        </p:nvSpPr>
        <p:spPr bwMode="auto">
          <a:xfrm>
            <a:off x="0" y="6165304"/>
            <a:ext cx="42839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100" i="1" dirty="0">
                <a:solidFill>
                  <a:srgbClr val="000000"/>
                </a:solidFill>
              </a:rPr>
              <a:t>Fuente: IARAF en base a </a:t>
            </a:r>
            <a:r>
              <a:rPr lang="es-ES" sz="1100" i="1" dirty="0" smtClean="0">
                <a:solidFill>
                  <a:srgbClr val="000000"/>
                </a:solidFill>
              </a:rPr>
              <a:t>BCRA.</a:t>
            </a:r>
            <a:endParaRPr lang="es-AR" sz="11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noFill/>
        </p:spPr>
        <p:txBody>
          <a:bodyPr>
            <a:noAutofit/>
          </a:bodyPr>
          <a:lstStyle/>
          <a:p>
            <a:r>
              <a:rPr lang="es-ES" sz="3600" dirty="0" smtClean="0"/>
              <a:t>Emisión por operaciones con el Tesoro Nacional</a:t>
            </a:r>
            <a:endParaRPr lang="es-ES" sz="3600" dirty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395288" y="1341438"/>
          <a:ext cx="8324850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Worksheet" r:id="rId3" imgW="8324834" imgH="4772156" progId="Excel.Sheet.8">
                  <p:link updateAutomatic="1"/>
                </p:oleObj>
              </mc:Choice>
              <mc:Fallback>
                <p:oleObj name="Worksheet" r:id="rId3" imgW="8324834" imgH="4772156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41438"/>
                        <a:ext cx="8324850" cy="477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71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980728"/>
          </a:xfrm>
          <a:noFill/>
        </p:spPr>
        <p:txBody>
          <a:bodyPr>
            <a:normAutofit fontScale="90000"/>
          </a:bodyPr>
          <a:lstStyle/>
          <a:p>
            <a:r>
              <a:rPr lang="es-ES" sz="4000" dirty="0" smtClean="0"/>
              <a:t>Base monetaria proyectada 2018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700" dirty="0" smtClean="0"/>
              <a:t>Costo de esterilización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623720" y="5085184"/>
            <a:ext cx="252028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Para 2018, el stock de LEBAC  va generar intereses por aproximadamente  325.000 Millones de pesos.</a:t>
            </a:r>
          </a:p>
          <a:p>
            <a:pPr algn="ctr"/>
            <a:endParaRPr lang="es-ES" sz="12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79512" y="4941168"/>
          <a:ext cx="6336704" cy="1767840"/>
        </p:xfrm>
        <a:graphic>
          <a:graphicData uri="http://schemas.openxmlformats.org/drawingml/2006/table">
            <a:tbl>
              <a:tblPr/>
              <a:tblGrid>
                <a:gridCol w="1208203"/>
                <a:gridCol w="982460"/>
                <a:gridCol w="1182766"/>
                <a:gridCol w="1042869"/>
                <a:gridCol w="991998"/>
                <a:gridCol w="928408"/>
              </a:tblGrid>
              <a:tr h="65183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Meta Crec. de Base Monetaria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Base Monetaria a Dic-18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Esterilizacion necesaria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Aumento del stock de LEBAC por esterilizacion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Intereses generados por esterilización en 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Stock LEBACs a Dic-18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3755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1.228.325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237.715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62.780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1.576.933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</a:tr>
              <a:tr h="34288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1.179.192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286.848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28,4%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75.756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1.639.042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231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1.130.059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335.981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33,3%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88.732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1.701.151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971601" y="1057275"/>
          <a:ext cx="7200800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Worksheet" r:id="rId3" imgW="6219809" imgH="3848173" progId="Excel.Sheet.8">
                  <p:link updateAutomatic="1"/>
                </p:oleObj>
              </mc:Choice>
              <mc:Fallback>
                <p:oleObj name="Worksheet" r:id="rId3" imgW="6219809" imgH="3848173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1" y="1057275"/>
                        <a:ext cx="7200800" cy="384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71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Balance Cambiario año 2017</a:t>
            </a:r>
            <a:endParaRPr lang="es-ES" sz="3600" dirty="0"/>
          </a:p>
        </p:txBody>
      </p:sp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611560" y="1412776"/>
          <a:ext cx="8274050" cy="466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Worksheet" r:id="rId3" imgW="7877112" imgH="4438518" progId="Excel.Sheet.8">
                  <p:link updateAutomatic="1"/>
                </p:oleObj>
              </mc:Choice>
              <mc:Fallback>
                <p:oleObj name="Worksheet" r:id="rId3" imgW="7877112" imgH="4438518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412776"/>
                        <a:ext cx="8274050" cy="466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5496" y="6381328"/>
            <a:ext cx="8280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i="1" dirty="0" smtClean="0"/>
              <a:t>Fuente: IARAF en base a datos de BCRA e INDEC.</a:t>
            </a:r>
            <a:endParaRPr lang="es-AR" sz="1200" i="1" dirty="0"/>
          </a:p>
        </p:txBody>
      </p:sp>
    </p:spTree>
    <p:extLst>
      <p:ext uri="{BB962C8B-B14F-4D97-AF65-F5344CB8AC3E}">
        <p14:creationId xmlns:p14="http://schemas.microsoft.com/office/powerpoint/2010/main" val="41571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" sz="3200" b="1" dirty="0" smtClean="0"/>
              <a:t>Claves 2018</a:t>
            </a:r>
            <a:endParaRPr lang="es-ES" sz="3200" b="1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71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6</a:t>
            </a:fld>
            <a:endParaRPr lang="es-AR"/>
          </a:p>
        </p:txBody>
      </p:sp>
      <p:sp>
        <p:nvSpPr>
          <p:cNvPr id="7" name="CuadroTexto 6"/>
          <p:cNvSpPr txBox="1"/>
          <p:nvPr/>
        </p:nvSpPr>
        <p:spPr>
          <a:xfrm>
            <a:off x="251520" y="2074965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/>
              <a:t>Estructura de costos de un Hotel (modelo de hotel de 3 estrellas y 50 habitaciones radicado en ciudad capital)</a:t>
            </a:r>
            <a:endParaRPr lang="es-ES" sz="2400" u="sng" dirty="0"/>
          </a:p>
        </p:txBody>
      </p:sp>
      <p:sp>
        <p:nvSpPr>
          <p:cNvPr id="8" name="CuadroTexto 7"/>
          <p:cNvSpPr txBox="1"/>
          <p:nvPr/>
        </p:nvSpPr>
        <p:spPr>
          <a:xfrm>
            <a:off x="899592" y="10190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EL 4</a:t>
            </a:r>
            <a:r>
              <a:rPr lang="es-AR" sz="2400" b="1" dirty="0"/>
              <a:t>6</a:t>
            </a:r>
            <a:r>
              <a:rPr lang="es-AR" sz="2400" b="1" dirty="0" smtClean="0"/>
              <a:t>% DE LOS COSTOS DE UN HOTEL ESTÁN COMPUESTOS POR GASTO EN PERSONAL</a:t>
            </a:r>
            <a:endParaRPr lang="es-AR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3092" y="932471"/>
            <a:ext cx="3909347" cy="592552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650124" y="2159750"/>
            <a:ext cx="1036676" cy="693186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88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268759"/>
            <a:ext cx="3970784" cy="4504936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7</a:t>
            </a:fld>
            <a:endParaRPr lang="es-AR"/>
          </a:p>
        </p:txBody>
      </p:sp>
      <p:sp>
        <p:nvSpPr>
          <p:cNvPr id="7" name="CuadroTexto 6"/>
          <p:cNvSpPr txBox="1"/>
          <p:nvPr/>
        </p:nvSpPr>
        <p:spPr>
          <a:xfrm>
            <a:off x="251520" y="2074965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/>
              <a:t>Estructura de costos de un Restaurant (modelo de restaurante familiar, con 240 cubiertos, dos turnos y medio de trabajo, en ciudad capital en el interior del país)</a:t>
            </a:r>
            <a:endParaRPr lang="es-ES" sz="2400" u="sng" dirty="0"/>
          </a:p>
        </p:txBody>
      </p:sp>
      <p:sp>
        <p:nvSpPr>
          <p:cNvPr id="8" name="CuadroTexto 7"/>
          <p:cNvSpPr txBox="1"/>
          <p:nvPr/>
        </p:nvSpPr>
        <p:spPr>
          <a:xfrm>
            <a:off x="899592" y="10190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EL 38% DE LOS COSTOS DE UN RESTAURANT ESTÁN COMPUESTOS POR GASTO EN PERSONAL</a:t>
            </a:r>
            <a:endParaRPr lang="es-AR" sz="2400" b="1" dirty="0"/>
          </a:p>
        </p:txBody>
      </p:sp>
      <p:sp>
        <p:nvSpPr>
          <p:cNvPr id="3" name="Rectángulo 2"/>
          <p:cNvSpPr/>
          <p:nvPr/>
        </p:nvSpPr>
        <p:spPr>
          <a:xfrm>
            <a:off x="7794224" y="2204864"/>
            <a:ext cx="1026247" cy="720080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095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8</a:t>
            </a:fld>
            <a:endParaRPr lang="es-AR"/>
          </a:p>
        </p:txBody>
      </p:sp>
      <p:sp>
        <p:nvSpPr>
          <p:cNvPr id="8" name="CuadroTexto 7"/>
          <p:cNvSpPr txBox="1"/>
          <p:nvPr/>
        </p:nvSpPr>
        <p:spPr>
          <a:xfrm>
            <a:off x="1835696" y="2780928"/>
            <a:ext cx="5616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sz="2800" b="1" dirty="0" smtClean="0"/>
              <a:t>El COSTO LABORAL EN ARGENTINA 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29505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8401-1636-4B3E-8F4D-29D8052D6347}" type="slidenum">
              <a:rPr lang="es-AR" smtClean="0"/>
              <a:pPr/>
              <a:t>9</a:t>
            </a:fld>
            <a:endParaRPr lang="es-AR"/>
          </a:p>
        </p:txBody>
      </p:sp>
      <p:sp>
        <p:nvSpPr>
          <p:cNvPr id="7" name="CuadroTexto 6"/>
          <p:cNvSpPr txBox="1"/>
          <p:nvPr/>
        </p:nvSpPr>
        <p:spPr>
          <a:xfrm>
            <a:off x="1369658" y="105273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En Argentina, los Aportes y Contribuciones a la Seguridad Social superan el 40% del salario bruto</a:t>
            </a:r>
            <a:endParaRPr lang="es-ES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830499" y="199058"/>
            <a:ext cx="7704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COSTOS LABORALES NO SALARIALES A NIVEL NACIONAL</a:t>
            </a:r>
            <a:endParaRPr lang="es-AR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2044298"/>
            <a:ext cx="8480632" cy="448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3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8885</TotalTime>
  <Words>1565</Words>
  <Application>Microsoft Office PowerPoint</Application>
  <PresentationFormat>Presentación en pantalla (4:3)</PresentationFormat>
  <Paragraphs>248</Paragraphs>
  <Slides>56</Slides>
  <Notes>0</Notes>
  <HiddenSlides>6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Vínculos</vt:lpstr>
      </vt:variant>
      <vt:variant>
        <vt:i4>9</vt:i4>
      </vt:variant>
      <vt:variant>
        <vt:lpstr>Títulos de diapositiva</vt:lpstr>
      </vt:variant>
      <vt:variant>
        <vt:i4>56</vt:i4>
      </vt:variant>
    </vt:vector>
  </HeadingPairs>
  <TitlesOfParts>
    <vt:vector size="66" baseType="lpstr">
      <vt:lpstr>Tema de Office</vt:lpstr>
      <vt:lpstr>D:\Usuarios\Usuario\Dropbox\datos compartidos\bas2017 y evolucion stock de lebacs 2014 2015 2016 2017.xls!Hoja1![bas2017 y evolucion stock de lebacs 2014 2015 2016 2017.xls]Hoja1 16 Gráfico</vt:lpstr>
      <vt:lpstr>\\iarafpdc01\IARAF\Base de datos\Macro\Actividad\Financiero\Análisis\Financiero Nacional.xlsx!Agregados![Financiero Nacional.xlsx]Agregados 10 Gráfico</vt:lpstr>
      <vt:lpstr>D:\Usuarios\Usuario\Dropbox\datos compartidos\inflacion distintos indices.xlsx!Evol_gral_estac_reg_resto (3)![inflacion distintos indices.xlsx]Evol_gral_estac_reg_resto (3) 2 Gráfico</vt:lpstr>
      <vt:lpstr>D:\Usuarios\Usuario\Dropbox\datos compartidos\Evol_gral_estac_reg_resto CORE - Inflacion nucleo.xlsx!ipc cba vs interes![Evol_gral_estac_reg_resto CORE - Inflacion nucleo.xlsx]ipc cba vs interes 7 Gráfico</vt:lpstr>
      <vt:lpstr>D:\Usuarios\Usuario\Dropbox\datos compartidos\ei (SERIE HISTORICA) - Indice de confianza Consumidor.xls!Nacional![ei (SERIE HISTORICA) - Indice de confianza Consumidor.xls]Nacional 2 Gráfico</vt:lpstr>
      <vt:lpstr>D:\Usuarios\Usuario\Dropbox\iaraf2016\Base de Resultados del REM.xlsx!Indicadores Principales![Base de Resultados del REM.xlsx]Indicadores Principales 3 Gráfico</vt:lpstr>
      <vt:lpstr>\\iarafpdc01\IARAF\Base de datos\Macro\Bruno\Downloads\iarafpdc01\IARAF\Base de datos\Macro\Bruno\Downloads\Temas\Inflacion y metas BCRA\Deficit y emision\seriese ---.xls!BASE MONETARIA![seriese ---.xls]BASE MONETARIA 6 Gráfico-1</vt:lpstr>
      <vt:lpstr>\\iarafpdc01\IARAF\Base de datos\Macro\Bruno\Downloads\Temas\BCRA\Deficit y emision\PROYECCION BASE MONETARIA A 2018.xlsx!PROYECCION![PROYECCION BASE MONETARIA A 2018.xlsx]PROYECCION 1 Gráfico</vt:lpstr>
      <vt:lpstr>D:\Usuarios\Usuario\Dropbox\datos compartidos\Balance Cambiario - desagregado.xls!Hoja1![Balance Cambiario - desagregado.xls]Hoja1 1 Gráfico-1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Las reformas que se están implementando</vt:lpstr>
      <vt:lpstr>Presentación de PowerPoint</vt:lpstr>
      <vt:lpstr>Presentación de PowerPoint</vt:lpstr>
      <vt:lpstr>Responsabilidad Fiscal</vt:lpstr>
      <vt:lpstr>Responsabilidad Fiscal Nacional.</vt:lpstr>
      <vt:lpstr>Responsabilidad Fiscal Provincial.</vt:lpstr>
      <vt:lpstr>Presentación de PowerPoint</vt:lpstr>
      <vt:lpstr> Aspectos Tributarios Principales</vt:lpstr>
      <vt:lpstr>Ganancias y Cheque. “Beneficiarios y perjudicados”</vt:lpstr>
      <vt:lpstr>Efectos netos Cheque para ANSES, elim. Art. 104 Ganancias, Fondo Conurbano y Bono compens. En % del PIB</vt:lpstr>
      <vt:lpstr>Presentación de PowerPoint</vt:lpstr>
      <vt:lpstr>Presentación de PowerPoint</vt:lpstr>
      <vt:lpstr>Cambios en impuestos considerados</vt:lpstr>
      <vt:lpstr>Principales Efectos de la Reforma Tributaria Efecto directo AL FINAL DEL PERIODO</vt:lpstr>
      <vt:lpstr>Principales Efectos de la Reforma Tributaria Efecto directo EN 2018</vt:lpstr>
      <vt:lpstr>#Extra: Reforma Previsional </vt:lpstr>
      <vt:lpstr>Presentación de PowerPoint</vt:lpstr>
      <vt:lpstr>Principales Efectos Conjuntos  AL FINAL DEL PERIODO</vt:lpstr>
      <vt:lpstr>Presentación de PowerPoint</vt:lpstr>
      <vt:lpstr>Presentación de PowerPoint</vt:lpstr>
      <vt:lpstr>Presentación de PowerPoint</vt:lpstr>
      <vt:lpstr>Evolución déficit primario y fiscal</vt:lpstr>
      <vt:lpstr>Evolución de la Deuda Pública Bruta En Millones de US$ y % del PIB</vt:lpstr>
      <vt:lpstr>Financiamiento monetario del déficit y esterilización</vt:lpstr>
      <vt:lpstr> Evolución de la Tasa de Interés Real  tasa vista a 12 meses</vt:lpstr>
      <vt:lpstr>Presentación de PowerPoint</vt:lpstr>
      <vt:lpstr>Índices de precios Tasa de variación interanual</vt:lpstr>
      <vt:lpstr>Inflación Núcleo últimos 12 meses.  Tasas mensuales del IPC-CBA</vt:lpstr>
      <vt:lpstr>Expectativas de inflación - UTDT (Para los proximos 12 meses)</vt:lpstr>
      <vt:lpstr>Expectativas de inflación- REM</vt:lpstr>
      <vt:lpstr>Emisión por operaciones con el Tesoro Nacional</vt:lpstr>
      <vt:lpstr>Base monetaria proyectada 2018 Costo de esterilización</vt:lpstr>
      <vt:lpstr>Balance Cambiario año 2017</vt:lpstr>
      <vt:lpstr>Claves 2018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HP</cp:lastModifiedBy>
  <cp:revision>968</cp:revision>
  <cp:lastPrinted>2017-05-29T16:09:23Z</cp:lastPrinted>
  <dcterms:created xsi:type="dcterms:W3CDTF">2014-08-29T18:11:47Z</dcterms:created>
  <dcterms:modified xsi:type="dcterms:W3CDTF">2018-03-19T16:57:46Z</dcterms:modified>
</cp:coreProperties>
</file>